
<file path=[Content_Types].xml><?xml version="1.0" encoding="utf-8"?>
<Types xmlns="http://schemas.openxmlformats.org/package/2006/content-types">
  <Override PartName="/ppt/slides/slide17.xml" ContentType="application/vnd.openxmlformats-officedocument.presentationml.slide+xml"/>
  <Override PartName="/ppt/slideLayouts/slideLayout8.xml" ContentType="application/vnd.openxmlformats-officedocument.presentationml.slideLayout+xml"/>
  <Override PartName="/ppt/slideLayouts/slideLayout4.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slides/slide2.xml" ContentType="application/vnd.openxmlformats-officedocument.presentationml.slide+xml"/>
  <Override PartName="/ppt/theme/theme1.xml" ContentType="application/vnd.openxmlformats-officedocument.theme+xml"/>
  <Override PartName="/ppt/slideLayouts/slideLayout6.xml" ContentType="application/vnd.openxmlformats-officedocument.presentationml.slideLayout+xml"/>
  <Override PartName="/ppt/presentation.xml" ContentType="application/vnd.openxmlformats-officedocument.presentationml.presentation.main+xml"/>
  <Override PartName="/docProps/app.xml" ContentType="application/vnd.openxmlformats-officedocument.extended-properties+xml"/>
  <Override PartName="/ppt/slides/slide5.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8.xml" ContentType="application/vnd.openxmlformats-officedocument.presentationml.slide+xml"/>
  <Override PartName="/ppt/slideLayouts/slideLayout7.xml" ContentType="application/vnd.openxmlformats-officedocument.presentationml.slideLayout+xml"/>
  <Override PartName="/ppt/presProps.xml" ContentType="application/vnd.openxmlformats-officedocument.presentationml.presProps+xml"/>
  <Default Extension="jpeg" ContentType="image/jpeg"/>
  <Override PartName="/ppt/slideLayouts/slideLayout3.xml" ContentType="application/vnd.openxmlformats-officedocument.presentationml.slideLayout+xml"/>
  <Override PartName="/ppt/slides/slide3.xml" ContentType="application/vnd.openxmlformats-officedocument.presentationml.slide+xml"/>
  <Override PartName="/ppt/slides/slide4.xml" ContentType="application/vnd.openxmlformats-officedocument.presentationml.slide+xml"/>
  <Override PartName="/ppt/slideLayouts/slideLayout5.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Default Extension="png" ContentType="image/png"/>
  <Override PartName="/ppt/notesMasters/notesMaster1.xml" ContentType="application/vnd.openxmlformats-officedocument.presentationml.notesMaster+xml"/>
  <Override PartName="/ppt/slides/slide1.xml" ContentType="application/vnd.openxmlformats-officedocument.presentationml.slide+xml"/>
  <Override PartName="/ppt/tableStyles.xml" ContentType="application/vnd.openxmlformats-officedocument.presentationml.tableStyles+xml"/>
  <Default Extension="xml" ContentType="application/xml"/>
  <Override PartName="/ppt/slides/slide7.xml" ContentType="application/vnd.openxmlformats-officedocument.presentationml.slide+xml"/>
  <Override PartName="/ppt/slides/slide8.xml" ContentType="application/vnd.openxmlformats-officedocument.presentationml.slide+xml"/>
  <Override PartName="/ppt/slideMasters/slideMaster1.xml" ContentType="application/vnd.openxmlformats-officedocument.presentationml.slideMaster+xml"/>
  <Override PartName="/ppt/slides/slide15.xml" ContentType="application/vnd.openxmlformats-officedocument.presentationml.slide+xml"/>
  <Override PartName="/ppt/viewProps.xml" ContentType="application/vnd.openxmlformats-officedocument.presentationml.viewProps+xml"/>
  <Default Extension="bin" ContentType="application/vnd.openxmlformats-officedocument.presentationml.printerSettings"/>
  <Override PartName="/docProps/core.xml" ContentType="application/vnd.openxmlformats-package.core-properties+xml"/>
  <Default Extension="rels" ContentType="application/vnd.openxmlformats-package.relationships+xml"/>
  <Override PartName="/ppt/slides/slide9.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6.xml" ContentType="application/vnd.openxmlformats-officedocument.presentationml.slide+xml"/>
  <Override PartName="/ppt/slides/slide16.xml" ContentType="application/vnd.openxmlformats-officedocument.presentationml.slide+xml"/>
  <Default Extension="gif" ContentType="image/gif"/>
  <Override PartName="/ppt/slides/slide19.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968" r:id="rId1"/>
  </p:sldMasterIdLst>
  <p:notesMasterIdLst>
    <p:notesMasterId r:id="rId22"/>
  </p:notesMasterIdLst>
  <p:sldIdLst>
    <p:sldId id="256" r:id="rId2"/>
    <p:sldId id="272" r:id="rId3"/>
    <p:sldId id="278" r:id="rId4"/>
    <p:sldId id="257" r:id="rId5"/>
    <p:sldId id="259" r:id="rId6"/>
    <p:sldId id="258" r:id="rId7"/>
    <p:sldId id="260" r:id="rId8"/>
    <p:sldId id="262" r:id="rId9"/>
    <p:sldId id="263" r:id="rId10"/>
    <p:sldId id="264" r:id="rId11"/>
    <p:sldId id="261" r:id="rId12"/>
    <p:sldId id="273" r:id="rId13"/>
    <p:sldId id="268" r:id="rId14"/>
    <p:sldId id="274" r:id="rId15"/>
    <p:sldId id="269" r:id="rId16"/>
    <p:sldId id="270" r:id="rId17"/>
    <p:sldId id="276" r:id="rId18"/>
    <p:sldId id="279" r:id="rId19"/>
    <p:sldId id="280" r:id="rId20"/>
    <p:sldId id="281"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B9A27B"/>
    <a:srgbClr val="B09A75"/>
    <a:srgbClr val="C4ADA9"/>
    <a:srgbClr val="DF9687"/>
    <a:srgbClr val="435CB4"/>
    <a:srgbClr val="7290D0"/>
    <a:srgbClr val="081DD0"/>
    <a:srgbClr val="ED7252"/>
    <a:srgbClr val="D0271C"/>
    <a:srgbClr val="D0472A"/>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horzBarState="maximized">
    <p:restoredLeft sz="15620"/>
    <p:restoredTop sz="89555" autoAdjust="0"/>
  </p:normalViewPr>
  <p:slideViewPr>
    <p:cSldViewPr snapToGrid="0" snapToObjects="1">
      <p:cViewPr varScale="1">
        <p:scale>
          <a:sx n="103" d="100"/>
          <a:sy n="103" d="100"/>
        </p:scale>
        <p:origin x="-480" y="-11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7" Type="http://schemas.openxmlformats.org/officeDocument/2006/relationships/slide" Target="slides/slide6.xml"/><Relationship Id="rId1" Type="http://schemas.openxmlformats.org/officeDocument/2006/relationships/slideMaster" Target="slideMasters/slideMaster1.xml"/><Relationship Id="rId24" Type="http://schemas.openxmlformats.org/officeDocument/2006/relationships/presProps" Target="presProps.xml"/><Relationship Id="rId25" Type="http://schemas.openxmlformats.org/officeDocument/2006/relationships/viewProps" Target="viewProps.xml"/><Relationship Id="rId8" Type="http://schemas.openxmlformats.org/officeDocument/2006/relationships/slide" Target="slides/slide7.xml"/><Relationship Id="rId13" Type="http://schemas.openxmlformats.org/officeDocument/2006/relationships/slide" Target="slides/slide12.xml"/><Relationship Id="rId10" Type="http://schemas.openxmlformats.org/officeDocument/2006/relationships/slide" Target="slides/slide9.xml"/><Relationship Id="rId12" Type="http://schemas.openxmlformats.org/officeDocument/2006/relationships/slide" Target="slides/slide11.xml"/><Relationship Id="rId17" Type="http://schemas.openxmlformats.org/officeDocument/2006/relationships/slide" Target="slides/slide16.xml"/><Relationship Id="rId9" Type="http://schemas.openxmlformats.org/officeDocument/2006/relationships/slide" Target="slides/slide8.xml"/><Relationship Id="rId18" Type="http://schemas.openxmlformats.org/officeDocument/2006/relationships/slide" Target="slides/slide17.xml"/><Relationship Id="rId3" Type="http://schemas.openxmlformats.org/officeDocument/2006/relationships/slide" Target="slides/slide2.xml"/><Relationship Id="rId27" Type="http://schemas.openxmlformats.org/officeDocument/2006/relationships/tableStyles" Target="tableStyles.xml"/><Relationship Id="rId14" Type="http://schemas.openxmlformats.org/officeDocument/2006/relationships/slide" Target="slides/slide13.xml"/><Relationship Id="rId23" Type="http://schemas.openxmlformats.org/officeDocument/2006/relationships/printerSettings" Target="printerSettings/printerSettings1.bin"/><Relationship Id="rId4" Type="http://schemas.openxmlformats.org/officeDocument/2006/relationships/slide" Target="slides/slide3.xml"/><Relationship Id="rId26" Type="http://schemas.openxmlformats.org/officeDocument/2006/relationships/theme" Target="theme/theme1.xml"/><Relationship Id="rId11" Type="http://schemas.openxmlformats.org/officeDocument/2006/relationships/slide" Target="slides/slide10.xml"/><Relationship Id="rId6" Type="http://schemas.openxmlformats.org/officeDocument/2006/relationships/slide" Target="slides/slide5.xml"/><Relationship Id="rId16" Type="http://schemas.openxmlformats.org/officeDocument/2006/relationships/slide" Target="slides/slide15.xml"/><Relationship Id="rId5" Type="http://schemas.openxmlformats.org/officeDocument/2006/relationships/slide" Target="slides/slide4.xml"/><Relationship Id="rId15" Type="http://schemas.openxmlformats.org/officeDocument/2006/relationships/slide" Target="slides/slide14.xml"/><Relationship Id="rId19" Type="http://schemas.openxmlformats.org/officeDocument/2006/relationships/slide" Target="slides/slide18.xml"/><Relationship Id="rId20" Type="http://schemas.openxmlformats.org/officeDocument/2006/relationships/slide" Target="slides/slide19.xml"/><Relationship Id="rId22" Type="http://schemas.openxmlformats.org/officeDocument/2006/relationships/notesMaster" Target="notesMasters/notesMaster1.xml"/><Relationship Id="rId21" Type="http://schemas.openxmlformats.org/officeDocument/2006/relationships/slide" Target="slides/slide20.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A375345-6EB4-9048-8C38-9CDAD3017FB4}" type="datetimeFigureOut">
              <a:rPr lang="en-US" smtClean="0"/>
              <a:pPr/>
              <a:t>1/15/13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377D2A6-0EE5-6547-B5D9-E5060001DF1E}"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77D2A6-0EE5-6547-B5D9-E5060001DF1E}" type="slidenum">
              <a:rPr lang="en-US" smtClean="0"/>
              <a:pPr/>
              <a:t>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11FF81E5-84FE-8C44-AEED-1C76486BD9C4}" type="datetimeFigureOut">
              <a:rPr lang="en-US" smtClean="0"/>
              <a:pPr/>
              <a:t>1/15/13</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F0C94032-CD4C-4C25-B0C2-CEC720522D92}" type="slidenum">
              <a:rPr kumimoji="0" lang="en-US" smtClean="0"/>
              <a:pPr/>
              <a:t>‹#›</a:t>
            </a:fld>
            <a:endParaRPr kumimoji="0" lang="en-US" dirty="0">
              <a:solidFill>
                <a:schemeClr val="tx2"/>
              </a:solidFill>
            </a:endParaRPr>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1FF81E5-84FE-8C44-AEED-1C76486BD9C4}" type="datetimeFigureOut">
              <a:rPr lang="en-US" smtClean="0"/>
              <a:pPr/>
              <a:t>1/15/13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265F96-26B7-6447-A932-10EAA98F70B6}"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8C265F96-26B7-6447-A932-10EAA98F70B6}" type="slidenum">
              <a:rPr lang="en-US" smtClean="0"/>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1FF81E5-84FE-8C44-AEED-1C76486BD9C4}" type="datetimeFigureOut">
              <a:rPr lang="en-US" smtClean="0"/>
              <a:pPr/>
              <a:t>1/15/13</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11FF81E5-84FE-8C44-AEED-1C76486BD9C4}" type="datetimeFigureOut">
              <a:rPr lang="en-US" smtClean="0"/>
              <a:pPr/>
              <a:t>1/15/13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8C265F96-26B7-6447-A932-10EAA98F70B6}" type="slidenum">
              <a:rPr lang="en-US" smtClean="0"/>
              <a:pPr/>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11FF81E5-84FE-8C44-AEED-1C76486BD9C4}" type="datetimeFigureOut">
              <a:rPr lang="en-US" smtClean="0"/>
              <a:pPr/>
              <a:t>1/15/13</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BC5217A8-0E06-4059-AC45-433E2E67A85D}" type="slidenum">
              <a:rPr kumimoji="0" lang="en-US" smtClean="0"/>
              <a:pPr/>
              <a:t>‹#›</a:t>
            </a:fld>
            <a:endParaRPr kumimoji="0"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11FF81E5-84FE-8C44-AEED-1C76486BD9C4}" type="datetimeFigureOut">
              <a:rPr lang="en-US" smtClean="0"/>
              <a:pPr/>
              <a:t>1/15/13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265F96-26B7-6447-A932-10EAA98F70B6}" type="slidenum">
              <a:rPr lang="en-US" smtClean="0"/>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11FF81E5-84FE-8C44-AEED-1C76486BD9C4}" type="datetimeFigureOut">
              <a:rPr lang="en-US" smtClean="0"/>
              <a:pPr/>
              <a:t>1/15/13</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8C265F96-26B7-6447-A932-10EAA98F70B6}" type="slidenum">
              <a:rPr lang="en-US" smtClean="0"/>
              <a:pPr/>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1FF81E5-84FE-8C44-AEED-1C76486BD9C4}" type="datetimeFigureOut">
              <a:rPr lang="en-US" smtClean="0"/>
              <a:pPr/>
              <a:t>1/15/13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8C265F96-26B7-6447-A932-10EAA98F70B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11FF81E5-84FE-8C44-AEED-1C76486BD9C4}" type="datetimeFigureOut">
              <a:rPr lang="en-US" smtClean="0"/>
              <a:pPr/>
              <a:t>1/15/13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8C265F96-26B7-6447-A932-10EAA98F70B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6294C92D-0306-4E69-9CD3-20855E849650}" type="slidenum">
              <a:rPr kumimoji="0" lang="en-US" smtClean="0"/>
              <a:pPr/>
              <a:t>‹#›</a:t>
            </a:fld>
            <a:endParaRPr kumimoji="0"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11FF81E5-84FE-8C44-AEED-1C76486BD9C4}" type="datetimeFigureOut">
              <a:rPr lang="en-US" smtClean="0"/>
              <a:pPr/>
              <a:t>1/15/13</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8C265F96-26B7-6447-A932-10EAA98F70B6}" type="slidenum">
              <a:rPr lang="en-US" smtClean="0"/>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11FF81E5-84FE-8C44-AEED-1C76486BD9C4}" type="datetimeFigureOut">
              <a:rPr lang="en-US" smtClean="0"/>
              <a:pPr/>
              <a:t>1/15/13</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4" Type="http://schemas.openxmlformats.org/officeDocument/2006/relationships/slideLayout" Target="../slideLayouts/slideLayout4.xml"/><Relationship Id="rId10" Type="http://schemas.openxmlformats.org/officeDocument/2006/relationships/slideLayout" Target="../slideLayouts/slideLayout10.xml"/><Relationship Id="rId5" Type="http://schemas.openxmlformats.org/officeDocument/2006/relationships/slideLayout" Target="../slideLayouts/slideLayout5.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11FF81E5-84FE-8C44-AEED-1C76486BD9C4}" type="datetimeFigureOut">
              <a:rPr lang="en-US" smtClean="0"/>
              <a:pPr/>
              <a:t>1/15/13</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8C265F96-26B7-6447-A932-10EAA98F70B6}" type="slidenum">
              <a:rPr lang="en-US" smtClean="0"/>
              <a:pPr/>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969" r:id="rId1"/>
    <p:sldLayoutId id="2147483970" r:id="rId2"/>
    <p:sldLayoutId id="2147483971" r:id="rId3"/>
    <p:sldLayoutId id="2147483972" r:id="rId4"/>
    <p:sldLayoutId id="2147483973" r:id="rId5"/>
    <p:sldLayoutId id="2147483974" r:id="rId6"/>
    <p:sldLayoutId id="2147483975" r:id="rId7"/>
    <p:sldLayoutId id="2147483976" r:id="rId8"/>
    <p:sldLayoutId id="2147483977" r:id="rId9"/>
    <p:sldLayoutId id="2147483978" r:id="rId10"/>
    <p:sldLayoutId id="2147483979"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4" Type="http://schemas.openxmlformats.org/officeDocument/2006/relationships/hyperlink" Target="http://renaissance.academic.ru/63/Bologna,_Concordat_of" TargetMode="External"/><Relationship Id="rId1" Type="http://schemas.openxmlformats.org/officeDocument/2006/relationships/slideLayout" Target="../slideLayouts/slideLayout2.xml"/><Relationship Id="rId2" Type="http://schemas.openxmlformats.org/officeDocument/2006/relationships/image" Target="../media/image11.jpeg"/><Relationship Id="rId3" Type="http://schemas.openxmlformats.org/officeDocument/2006/relationships/slide" Target="slide3.xml"/></Relationships>
</file>

<file path=ppt/slides/_rels/slide11.xml.rels><?xml version="1.0" encoding="UTF-8" standalone="yes"?>
<Relationships xmlns="http://schemas.openxmlformats.org/package/2006/relationships"><Relationship Id="rId2" Type="http://schemas.openxmlformats.org/officeDocument/2006/relationships/slide" Target="slide3.xml"/><Relationship Id="rId3" Type="http://schemas.openxmlformats.org/officeDocument/2006/relationships/hyperlink" Target="http://www.themolloys.net/molloy/france/valois%20dynasty/valois%20dynasty.htm" TargetMode="Externa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slide" Target="slide3.xml"/><Relationship Id="rId3" Type="http://schemas.openxmlformats.org/officeDocument/2006/relationships/hyperlink" Target="http://vlib.iue.it/carrie/texts/carrie_books/gilbert/18.html" TargetMode="External"/><Relationship Id="rId5" Type="http://schemas.openxmlformats.org/officeDocument/2006/relationships/image" Target="../media/image13.png"/></Relationships>
</file>

<file path=ppt/slides/_rels/slide13.xml.rels><?xml version="1.0" encoding="UTF-8" standalone="yes"?>
<Relationships xmlns="http://schemas.openxmlformats.org/package/2006/relationships"><Relationship Id="rId4" Type="http://schemas.openxmlformats.org/officeDocument/2006/relationships/hyperlink" Target="http://www.1902encyclopedia.com/S/SPA/spain-26.html" TargetMode="External"/><Relationship Id="rId1" Type="http://schemas.openxmlformats.org/officeDocument/2006/relationships/slideLayout" Target="../slideLayouts/slideLayout2.xml"/><Relationship Id="rId2" Type="http://schemas.openxmlformats.org/officeDocument/2006/relationships/image" Target="../media/image14.jpeg"/><Relationship Id="rId3" Type="http://schemas.openxmlformats.org/officeDocument/2006/relationships/slide" Target="slide3.xml"/></Relationships>
</file>

<file path=ppt/slides/_rels/slide14.xml.rels><?xml version="1.0" encoding="UTF-8" standalone="yes"?>
<Relationships xmlns="http://schemas.openxmlformats.org/package/2006/relationships"><Relationship Id="rId4" Type="http://schemas.openxmlformats.org/officeDocument/2006/relationships/hyperlink" Target="http://video.pbs.org/video/1580201904/" TargetMode="External"/><Relationship Id="rId1" Type="http://schemas.openxmlformats.org/officeDocument/2006/relationships/slideLayout" Target="../slideLayouts/slideLayout4.xml"/><Relationship Id="rId2" Type="http://schemas.openxmlformats.org/officeDocument/2006/relationships/image" Target="../media/image15.jpeg"/><Relationship Id="rId3" Type="http://schemas.openxmlformats.org/officeDocument/2006/relationships/slide" Target="slide3.xml"/><Relationship Id="rId5" Type="http://schemas.openxmlformats.org/officeDocument/2006/relationships/image" Target="../media/image16.jpeg"/></Relationships>
</file>

<file path=ppt/slides/_rels/slide15.xml.rels><?xml version="1.0" encoding="UTF-8" standalone="yes"?>
<Relationships xmlns="http://schemas.openxmlformats.org/package/2006/relationships"><Relationship Id="rId4" Type="http://schemas.openxmlformats.org/officeDocument/2006/relationships/hyperlink" Target="http://ferdinandisabella.weebly.com/major-accomplishments.html" TargetMode="External"/><Relationship Id="rId1" Type="http://schemas.openxmlformats.org/officeDocument/2006/relationships/slideLayout" Target="../slideLayouts/slideLayout4.xml"/><Relationship Id="rId2" Type="http://schemas.openxmlformats.org/officeDocument/2006/relationships/image" Target="../media/image17.gif"/><Relationship Id="rId3" Type="http://schemas.openxmlformats.org/officeDocument/2006/relationships/slide" Target="slide3.xml"/></Relationships>
</file>

<file path=ppt/slides/_rels/slide16.xml.rels><?xml version="1.0" encoding="UTF-8" standalone="yes"?>
<Relationships xmlns="http://schemas.openxmlformats.org/package/2006/relationships"><Relationship Id="rId4" Type="http://schemas.openxmlformats.org/officeDocument/2006/relationships/hyperlink" Target="http://www.infoplease.com/encyclopedia/people/charles-v-holy-roman-emperor.html" TargetMode="External"/><Relationship Id="rId1" Type="http://schemas.openxmlformats.org/officeDocument/2006/relationships/slideLayout" Target="../slideLayouts/slideLayout2.xml"/><Relationship Id="rId2" Type="http://schemas.openxmlformats.org/officeDocument/2006/relationships/image" Target="../media/image18.jpeg"/><Relationship Id="rId3" Type="http://schemas.openxmlformats.org/officeDocument/2006/relationships/slide" Target="slide3.xml"/></Relationships>
</file>

<file path=ppt/slides/_rels/slide17.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6" Type="http://schemas.openxmlformats.org/officeDocument/2006/relationships/slide" Target="slide16.xml"/><Relationship Id="rId4" Type="http://schemas.openxmlformats.org/officeDocument/2006/relationships/slide" Target="slide11.xml"/><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4.png"/><Relationship Id="rId5" Type="http://schemas.openxmlformats.org/officeDocument/2006/relationships/slide" Target="slide12.xml"/></Relationships>
</file>

<file path=ppt/slides/_rels/slide4.xml.rels><?xml version="1.0" encoding="UTF-8" standalone="yes"?>
<Relationships xmlns="http://schemas.openxmlformats.org/package/2006/relationships"><Relationship Id="rId2" Type="http://schemas.openxmlformats.org/officeDocument/2006/relationships/slide" Target="slide3.xml"/><Relationship Id="rId3" Type="http://schemas.openxmlformats.org/officeDocument/2006/relationships/hyperlink" Target="http://www.britroyals.com/tudor.asp" TargetMode="Externa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6" Type="http://schemas.openxmlformats.org/officeDocument/2006/relationships/hyperlink" Target="http://www.luminarium.org/renlit/sixwives.htm" TargetMode="External"/><Relationship Id="rId4" Type="http://schemas.openxmlformats.org/officeDocument/2006/relationships/slide" Target="slide3.xml"/><Relationship Id="rId1" Type="http://schemas.openxmlformats.org/officeDocument/2006/relationships/slideLayout" Target="../slideLayouts/slideLayout4.xml"/><Relationship Id="rId2" Type="http://schemas.openxmlformats.org/officeDocument/2006/relationships/image" Target="../media/image5.jpeg"/><Relationship Id="rId3" Type="http://schemas.openxmlformats.org/officeDocument/2006/relationships/image" Target="../media/image6.jpeg"/><Relationship Id="rId5" Type="http://schemas.openxmlformats.org/officeDocument/2006/relationships/hyperlink" Target="http://www.luminarium.org/renlit/tudorbio.htm" TargetMode="External"/></Relationships>
</file>

<file path=ppt/slides/_rels/slide6.xml.rels><?xml version="1.0" encoding="UTF-8" standalone="yes"?>
<Relationships xmlns="http://schemas.openxmlformats.org/package/2006/relationships"><Relationship Id="rId4" Type="http://schemas.openxmlformats.org/officeDocument/2006/relationships/hyperlink" Target="http://www.tudors.org/asa2-level/55-tudor-parliaments.html" TargetMode="External"/><Relationship Id="rId1" Type="http://schemas.openxmlformats.org/officeDocument/2006/relationships/slideLayout" Target="../slideLayouts/slideLayout2.xml"/><Relationship Id="rId2" Type="http://schemas.openxmlformats.org/officeDocument/2006/relationships/image" Target="../media/image7.jpeg"/><Relationship Id="rId3" Type="http://schemas.openxmlformats.org/officeDocument/2006/relationships/slide" Target="slide3.xml"/></Relationships>
</file>

<file path=ppt/slides/_rels/slide7.xml.rels><?xml version="1.0" encoding="UTF-8" standalone="yes"?>
<Relationships xmlns="http://schemas.openxmlformats.org/package/2006/relationships"><Relationship Id="rId4" Type="http://schemas.openxmlformats.org/officeDocument/2006/relationships/hyperlink" Target="http://www.historylearningsite.co.uk/henryvii_jps.htm" TargetMode="External"/><Relationship Id="rId1" Type="http://schemas.openxmlformats.org/officeDocument/2006/relationships/slideLayout" Target="../slideLayouts/slideLayout2.xml"/><Relationship Id="rId2" Type="http://schemas.openxmlformats.org/officeDocument/2006/relationships/image" Target="../media/image8.jpeg"/><Relationship Id="rId3" Type="http://schemas.openxmlformats.org/officeDocument/2006/relationships/slide" Target="slide3.xml"/></Relationships>
</file>

<file path=ppt/slides/_rels/slide8.xml.rels><?xml version="1.0" encoding="UTF-8" standalone="yes"?>
<Relationships xmlns="http://schemas.openxmlformats.org/package/2006/relationships"><Relationship Id="rId4" Type="http://schemas.openxmlformats.org/officeDocument/2006/relationships/hyperlink" Target="http://www.historylearningsite.co.uk/LXI.htm" TargetMode="External"/><Relationship Id="rId1" Type="http://schemas.openxmlformats.org/officeDocument/2006/relationships/slideLayout" Target="../slideLayouts/slideLayout2.xml"/><Relationship Id="rId2" Type="http://schemas.openxmlformats.org/officeDocument/2006/relationships/image" Target="../media/image9.jpeg"/><Relationship Id="rId3" Type="http://schemas.openxmlformats.org/officeDocument/2006/relationships/slide" Target="slide3.xml"/></Relationships>
</file>

<file path=ppt/slides/_rels/slide9.xml.rels><?xml version="1.0" encoding="UTF-8" standalone="yes"?>
<Relationships xmlns="http://schemas.openxmlformats.org/package/2006/relationships"><Relationship Id="rId4" Type="http://schemas.openxmlformats.org/officeDocument/2006/relationships/hyperlink" Target="http://www.infoplease.com/encyclopedia/history/italian-wars.html" TargetMode="External"/><Relationship Id="rId1" Type="http://schemas.openxmlformats.org/officeDocument/2006/relationships/slideLayout" Target="../slideLayouts/slideLayout2.xml"/><Relationship Id="rId2" Type="http://schemas.openxmlformats.org/officeDocument/2006/relationships/image" Target="../media/image10.jpeg"/><Relationship Id="rId3" Type="http://schemas.openxmlformats.org/officeDocument/2006/relationships/slide" Target="slide3.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2">
            <a:alphaModFix amt="86000"/>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3549328" y="4006850"/>
            <a:ext cx="5446712" cy="1355725"/>
          </a:xfrm>
          <a:solidFill>
            <a:srgbClr val="FFE5D7"/>
          </a:solidFill>
          <a:ln>
            <a:solidFill>
              <a:srgbClr val="D0271C">
                <a:alpha val="50000"/>
              </a:srgbClr>
            </a:solidFill>
          </a:ln>
        </p:spPr>
        <p:style>
          <a:lnRef idx="2">
            <a:schemeClr val="accent6"/>
          </a:lnRef>
          <a:fillRef idx="1">
            <a:schemeClr val="lt1"/>
          </a:fillRef>
          <a:effectRef idx="0">
            <a:schemeClr val="accent6"/>
          </a:effectRef>
          <a:fontRef idx="minor">
            <a:schemeClr val="dk1"/>
          </a:fontRef>
        </p:style>
        <p:txBody>
          <a:bodyPr anchor="t"/>
          <a:lstStyle/>
          <a:p>
            <a:pPr algn="ctr"/>
            <a:r>
              <a:rPr lang="en-US" sz="4000" dirty="0" smtClean="0">
                <a:solidFill>
                  <a:schemeClr val="tx1"/>
                </a:solidFill>
                <a:latin typeface="Herculanum"/>
                <a:cs typeface="Herculanum"/>
              </a:rPr>
              <a:t>Centralization of</a:t>
            </a:r>
            <a:br>
              <a:rPr lang="en-US" sz="4000" dirty="0" smtClean="0">
                <a:solidFill>
                  <a:schemeClr val="tx1"/>
                </a:solidFill>
                <a:latin typeface="Herculanum"/>
                <a:cs typeface="Herculanum"/>
              </a:rPr>
            </a:br>
            <a:r>
              <a:rPr lang="en-US" sz="4000" dirty="0" smtClean="0">
                <a:solidFill>
                  <a:schemeClr val="tx1"/>
                </a:solidFill>
                <a:latin typeface="Herculanum"/>
                <a:cs typeface="Herculanum"/>
              </a:rPr>
              <a:t>Power in the 1500s</a:t>
            </a:r>
            <a:endParaRPr lang="en-US" sz="4000" dirty="0">
              <a:solidFill>
                <a:schemeClr val="tx1"/>
              </a:solidFill>
              <a:latin typeface="Herculanum"/>
              <a:cs typeface="Herculanum"/>
            </a:endParaRPr>
          </a:p>
        </p:txBody>
      </p:sp>
      <p:sp>
        <p:nvSpPr>
          <p:cNvPr id="3" name="Subtitle 2"/>
          <p:cNvSpPr>
            <a:spLocks noGrp="1"/>
          </p:cNvSpPr>
          <p:nvPr>
            <p:ph type="subTitle" idx="4294967295"/>
          </p:nvPr>
        </p:nvSpPr>
        <p:spPr>
          <a:xfrm>
            <a:off x="6633365" y="5362575"/>
            <a:ext cx="2362675" cy="549275"/>
          </a:xfrm>
        </p:spPr>
        <p:style>
          <a:lnRef idx="2">
            <a:schemeClr val="accent1"/>
          </a:lnRef>
          <a:fillRef idx="1">
            <a:schemeClr val="lt1"/>
          </a:fillRef>
          <a:effectRef idx="0">
            <a:schemeClr val="accent1"/>
          </a:effectRef>
          <a:fontRef idx="minor">
            <a:schemeClr val="dk1"/>
          </a:fontRef>
        </p:style>
        <p:txBody>
          <a:bodyPr>
            <a:normAutofit fontScale="62500" lnSpcReduction="20000"/>
          </a:bodyPr>
          <a:lstStyle/>
          <a:p>
            <a:r>
              <a:rPr lang="en-US" b="0" dirty="0" smtClean="0">
                <a:solidFill>
                  <a:srgbClr val="000000"/>
                </a:solidFill>
                <a:latin typeface="Courier"/>
                <a:cs typeface="Courier"/>
              </a:rPr>
              <a:t>By: Jessica Ji</a:t>
            </a:r>
            <a:endParaRPr lang="en-US" b="0" dirty="0">
              <a:solidFill>
                <a:srgbClr val="000000"/>
              </a:solidFill>
              <a:latin typeface="Courier"/>
              <a:cs typeface="Courier"/>
            </a:endParaRPr>
          </a:p>
        </p:txBody>
      </p:sp>
      <p:sp>
        <p:nvSpPr>
          <p:cNvPr id="5" name="TextBox 4"/>
          <p:cNvSpPr txBox="1"/>
          <p:nvPr/>
        </p:nvSpPr>
        <p:spPr>
          <a:xfrm>
            <a:off x="799561" y="3198701"/>
            <a:ext cx="184666" cy="369332"/>
          </a:xfrm>
          <a:prstGeom prst="rect">
            <a:avLst/>
          </a:prstGeom>
          <a:noFill/>
        </p:spPr>
        <p:txBody>
          <a:bodyPr wrap="none" rtlCol="0">
            <a:spAutoFit/>
          </a:bodyPr>
          <a:lstStyle/>
          <a:p>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Francis I (1515-1547)</a:t>
            </a:r>
            <a:endParaRPr lang="en-US" dirty="0"/>
          </a:p>
        </p:txBody>
      </p:sp>
      <p:sp>
        <p:nvSpPr>
          <p:cNvPr id="3" name="Content Placeholder 2"/>
          <p:cNvSpPr>
            <a:spLocks noGrp="1"/>
          </p:cNvSpPr>
          <p:nvPr>
            <p:ph sz="quarter" idx="1"/>
          </p:nvPr>
        </p:nvSpPr>
        <p:spPr>
          <a:xfrm>
            <a:off x="301752" y="1600200"/>
            <a:ext cx="6671373" cy="4873752"/>
          </a:xfrm>
        </p:spPr>
        <p:txBody>
          <a:bodyPr>
            <a:normAutofit fontScale="62500" lnSpcReduction="20000"/>
          </a:bodyPr>
          <a:lstStyle/>
          <a:p>
            <a:r>
              <a:rPr lang="en-US" dirty="0" smtClean="0"/>
              <a:t>In the imperial election of 1519, Francis I attempted to succeed Maximilian I and ran as a candidate for the rule.</a:t>
            </a:r>
          </a:p>
          <a:p>
            <a:pPr lvl="1"/>
            <a:r>
              <a:rPr lang="en-US" dirty="0" smtClean="0"/>
              <a:t>However, when Charles I of Spain was elected Emperor Charles V, much territory came into Habsburg power that surrounded France on all borders. Thus, the French and the Habsburgs became enemies.</a:t>
            </a:r>
          </a:p>
          <a:p>
            <a:r>
              <a:rPr lang="en-US" dirty="0" smtClean="0"/>
              <a:t>Francis I intensified absolute monarchy in 1520 and reorganized France’s government</a:t>
            </a:r>
          </a:p>
          <a:p>
            <a:pPr lvl="1"/>
            <a:r>
              <a:rPr lang="en-US" dirty="0" smtClean="0"/>
              <a:t>He legalized sale of offices and converted the nobility into more dependant peoples</a:t>
            </a:r>
          </a:p>
          <a:p>
            <a:pPr lvl="1"/>
            <a:r>
              <a:rPr lang="en-US" dirty="0" smtClean="0"/>
              <a:t>Governed with a convenient inner council of favorites, called the </a:t>
            </a:r>
            <a:r>
              <a:rPr lang="en-US" i="1" dirty="0" smtClean="0"/>
              <a:t>conseil des affaires. </a:t>
            </a:r>
            <a:r>
              <a:rPr lang="en-US" dirty="0" smtClean="0"/>
              <a:t>Both the Estates General and the Parlements did not meet.</a:t>
            </a:r>
          </a:p>
          <a:p>
            <a:pPr lvl="1"/>
            <a:r>
              <a:rPr lang="en-US" dirty="0" smtClean="0"/>
              <a:t>In 1530, he declared French the national language for the country</a:t>
            </a:r>
          </a:p>
          <a:p>
            <a:pPr lvl="1"/>
            <a:r>
              <a:rPr lang="en-US" dirty="0" smtClean="0"/>
              <a:t>He further strengthened royal power by supporting </a:t>
            </a:r>
            <a:r>
              <a:rPr lang="en-US" i="1" dirty="0" smtClean="0"/>
              <a:t>lit de justice </a:t>
            </a:r>
            <a:r>
              <a:rPr lang="en-US" dirty="0" smtClean="0"/>
              <a:t>This allowed Francis to persuade any assembly that was delaying any of his edicts.</a:t>
            </a:r>
          </a:p>
          <a:p>
            <a:r>
              <a:rPr lang="en-US" dirty="0" smtClean="0"/>
              <a:t>In 1516, he persuaded pope to give crown the right to appoint all France’s bishops and abbots. Thus, all the revenue earned by the bishop went to the crown and the crown now controlled the French Church. A large patronage was now at Francis’ disposal which he could use to reward servants or raise money. </a:t>
            </a:r>
          </a:p>
          <a:p>
            <a:pPr lvl="1"/>
            <a:r>
              <a:rPr lang="en-US" dirty="0" smtClean="0"/>
              <a:t>This Concordat of Bologna brought clergy into subjection and stated that all royal courts were superior to those of the church</a:t>
            </a:r>
            <a:endParaRPr lang="en-US" dirty="0"/>
          </a:p>
        </p:txBody>
      </p:sp>
      <p:pic>
        <p:nvPicPr>
          <p:cNvPr id="4" name="Picture 3" descr="Francis-I-201392-1-402.jpg"/>
          <p:cNvPicPr>
            <a:picLocks noChangeAspect="1"/>
          </p:cNvPicPr>
          <p:nvPr/>
        </p:nvPicPr>
        <p:blipFill>
          <a:blip r:embed="rId2"/>
          <a:stretch>
            <a:fillRect/>
          </a:stretch>
        </p:blipFill>
        <p:spPr>
          <a:xfrm>
            <a:off x="6973125" y="1600200"/>
            <a:ext cx="1863027" cy="2277902"/>
          </a:xfrm>
          <a:prstGeom prst="ellipse">
            <a:avLst/>
          </a:prstGeom>
          <a:ln w="3175" cap="rnd" cmpd="sng" algn="ctr">
            <a:solidFill>
              <a:srgbClr val="333333"/>
            </a:solidFill>
            <a:prstDash val="solid"/>
            <a:round/>
            <a:headEnd type="none" w="med" len="med"/>
            <a:tailEnd type="none" w="med" len="med"/>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TextBox 4"/>
          <p:cNvSpPr txBox="1"/>
          <p:nvPr/>
        </p:nvSpPr>
        <p:spPr>
          <a:xfrm>
            <a:off x="145581" y="6384020"/>
            <a:ext cx="1466877" cy="323165"/>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sz="1500" dirty="0" smtClean="0">
                <a:solidFill>
                  <a:srgbClr val="7F7F7F"/>
                </a:solidFill>
                <a:sym typeface="Wingdings"/>
                <a:hlinkClick r:id="rId3" action="ppaction://hlinksldjump"/>
              </a:rPr>
              <a:t></a:t>
            </a:r>
            <a:r>
              <a:rPr lang="en-US" sz="1500" dirty="0" smtClean="0">
                <a:solidFill>
                  <a:srgbClr val="7F7F7F"/>
                </a:solidFill>
                <a:hlinkClick r:id="rId3" action="ppaction://hlinksldjump"/>
              </a:rPr>
              <a:t>MAP</a:t>
            </a:r>
            <a:endParaRPr lang="en-US" sz="1500" dirty="0">
              <a:solidFill>
                <a:srgbClr val="7F7F7F"/>
              </a:solidFill>
            </a:endParaRPr>
          </a:p>
        </p:txBody>
      </p:sp>
      <p:sp>
        <p:nvSpPr>
          <p:cNvPr id="6" name="TextBox 5"/>
          <p:cNvSpPr txBox="1"/>
          <p:nvPr/>
        </p:nvSpPr>
        <p:spPr>
          <a:xfrm>
            <a:off x="7434052" y="4054507"/>
            <a:ext cx="1176864" cy="323165"/>
          </a:xfrm>
          <a:prstGeom prst="rect">
            <a:avLst/>
          </a:prstGeom>
          <a:noFill/>
        </p:spPr>
        <p:txBody>
          <a:bodyPr wrap="square" rtlCol="0">
            <a:spAutoFit/>
          </a:bodyPr>
          <a:lstStyle/>
          <a:p>
            <a:r>
              <a:rPr lang="en-US" sz="1500" dirty="0" smtClean="0"/>
              <a:t>Francis I</a:t>
            </a:r>
            <a:endParaRPr lang="en-US" sz="1500" dirty="0"/>
          </a:p>
        </p:txBody>
      </p:sp>
      <p:sp>
        <p:nvSpPr>
          <p:cNvPr id="7" name="TextBox 6"/>
          <p:cNvSpPr txBox="1"/>
          <p:nvPr/>
        </p:nvSpPr>
        <p:spPr>
          <a:xfrm>
            <a:off x="6973125" y="4814065"/>
            <a:ext cx="1316690" cy="492443"/>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1300" dirty="0" smtClean="0"/>
              <a:t>More about the Concordat</a:t>
            </a:r>
            <a:endParaRPr lang="en-US" sz="1300" dirty="0"/>
          </a:p>
        </p:txBody>
      </p:sp>
      <p:sp>
        <p:nvSpPr>
          <p:cNvPr id="8" name="5-Point Star 7">
            <a:hlinkClick r:id="rId4"/>
            <a:hlinkHover r:id="rId4"/>
          </p:cNvPr>
          <p:cNvSpPr/>
          <p:nvPr/>
        </p:nvSpPr>
        <p:spPr>
          <a:xfrm>
            <a:off x="7997200" y="5430863"/>
            <a:ext cx="838952" cy="706935"/>
          </a:xfrm>
          <a:prstGeom prst="star5">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cxnSp>
        <p:nvCxnSpPr>
          <p:cNvPr id="14" name="Curved Connector 13"/>
          <p:cNvCxnSpPr/>
          <p:nvPr/>
        </p:nvCxnSpPr>
        <p:spPr>
          <a:xfrm>
            <a:off x="7314764" y="5306508"/>
            <a:ext cx="914400" cy="914400"/>
          </a:xfrm>
          <a:prstGeom prst="curvedConnector3">
            <a:avLst>
              <a:gd name="adj1" fmla="val -4795"/>
            </a:avLst>
          </a:prstGeom>
          <a:ln>
            <a:tailEnd type="arrow"/>
          </a:ln>
        </p:spPr>
        <p:style>
          <a:lnRef idx="2">
            <a:schemeClr val="accent1"/>
          </a:lnRef>
          <a:fillRef idx="0">
            <a:schemeClr val="accent1"/>
          </a:fillRef>
          <a:effectRef idx="1">
            <a:schemeClr val="accent1"/>
          </a:effectRef>
          <a:fontRef idx="minor">
            <a:schemeClr val="tx1"/>
          </a:fontRef>
        </p:style>
      </p:cxnSp>
      <p:pic>
        <p:nvPicPr>
          <p:cNvPr id="10" name="Picture 9" descr="Francis-I-201392-1-402.jpg"/>
          <p:cNvPicPr>
            <a:picLocks noChangeAspect="1"/>
          </p:cNvPicPr>
          <p:nvPr/>
        </p:nvPicPr>
        <p:blipFill>
          <a:blip r:embed="rId2"/>
          <a:stretch>
            <a:fillRect/>
          </a:stretch>
        </p:blipFill>
        <p:spPr>
          <a:xfrm>
            <a:off x="3881082" y="1325402"/>
            <a:ext cx="5105400" cy="5105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1143000"/>
          </a:xfrm>
        </p:spPr>
        <p:txBody>
          <a:bodyPr/>
          <a:lstStyle/>
          <a:p>
            <a:r>
              <a:rPr lang="en-US" dirty="0" smtClean="0"/>
              <a:t>Valois France Administration</a:t>
            </a:r>
            <a:endParaRPr lang="en-US" dirty="0"/>
          </a:p>
        </p:txBody>
      </p:sp>
      <p:sp>
        <p:nvSpPr>
          <p:cNvPr id="3" name="Content Placeholder 2"/>
          <p:cNvSpPr>
            <a:spLocks noGrp="1"/>
          </p:cNvSpPr>
          <p:nvPr>
            <p:ph sz="half" idx="1"/>
          </p:nvPr>
        </p:nvSpPr>
        <p:spPr>
          <a:xfrm>
            <a:off x="145581" y="1578111"/>
            <a:ext cx="4293103" cy="4805909"/>
          </a:xfrm>
        </p:spPr>
        <p:txBody>
          <a:bodyPr>
            <a:normAutofit fontScale="62500" lnSpcReduction="20000"/>
          </a:bodyPr>
          <a:lstStyle/>
          <a:p>
            <a:r>
              <a:rPr lang="en-US" dirty="0" smtClean="0"/>
              <a:t>Rulers of France in the 15</a:t>
            </a:r>
            <a:r>
              <a:rPr lang="en-US" baseline="30000" dirty="0" smtClean="0"/>
              <a:t>th</a:t>
            </a:r>
            <a:r>
              <a:rPr lang="en-US" dirty="0" smtClean="0"/>
              <a:t> century lacked a system of local government</a:t>
            </a:r>
          </a:p>
          <a:p>
            <a:pPr lvl="1"/>
            <a:r>
              <a:rPr lang="en-US" dirty="0" smtClean="0"/>
              <a:t>Aristocrats dominated regions and nobles became independent with their own courts and taxation</a:t>
            </a:r>
          </a:p>
          <a:p>
            <a:pPr lvl="1"/>
            <a:r>
              <a:rPr lang="en-US" dirty="0" smtClean="0"/>
              <a:t>The large size of the kingdom curbed royal power, preventing substantial communication from occurring between different parts of the realm </a:t>
            </a:r>
          </a:p>
          <a:p>
            <a:pPr lvl="1"/>
            <a:r>
              <a:rPr lang="en-US" dirty="0" smtClean="0"/>
              <a:t>The monarchy thought that royal family members that governed these distant provinces would solve the communication problem. However they were simply  greedy for power</a:t>
            </a:r>
          </a:p>
          <a:p>
            <a:r>
              <a:rPr lang="en-US" dirty="0" smtClean="0">
                <a:solidFill>
                  <a:srgbClr val="000000"/>
                </a:solidFill>
              </a:rPr>
              <a:t>Estates general also limited power of the throne</a:t>
            </a:r>
          </a:p>
          <a:p>
            <a:pPr lvl="1"/>
            <a:r>
              <a:rPr lang="en-US" dirty="0" smtClean="0">
                <a:solidFill>
                  <a:srgbClr val="000000"/>
                </a:solidFill>
              </a:rPr>
              <a:t>These bodies approved levels of taxation and other royal policies. Yet, the Estates General, France’s main representative body, could not function as a sufficient body of government, giving French kings more independence in regards to finance</a:t>
            </a:r>
          </a:p>
          <a:p>
            <a:pPr lvl="1"/>
            <a:r>
              <a:rPr lang="en-US" dirty="0" smtClean="0">
                <a:solidFill>
                  <a:srgbClr val="000000"/>
                </a:solidFill>
              </a:rPr>
              <a:t>Years ago, consent from locals was required for certain taxes. But, after 1451, taxes could be collected on the King’s orders alone</a:t>
            </a:r>
          </a:p>
          <a:p>
            <a:endParaRPr lang="en-US" dirty="0"/>
          </a:p>
        </p:txBody>
      </p:sp>
      <p:sp>
        <p:nvSpPr>
          <p:cNvPr id="7" name="Content Placeholder 6"/>
          <p:cNvSpPr>
            <a:spLocks noGrp="1"/>
          </p:cNvSpPr>
          <p:nvPr>
            <p:ph sz="half" idx="2"/>
          </p:nvPr>
        </p:nvSpPr>
        <p:spPr>
          <a:xfrm>
            <a:off x="4809706" y="1578111"/>
            <a:ext cx="4153972" cy="4572000"/>
          </a:xfrm>
        </p:spPr>
        <p:txBody>
          <a:bodyPr>
            <a:normAutofit fontScale="62500" lnSpcReduction="20000"/>
          </a:bodyPr>
          <a:lstStyle/>
          <a:p>
            <a:r>
              <a:rPr lang="en-US" dirty="0" smtClean="0"/>
              <a:t>The center of government was the royal council in Paris. Parlement of Paris remained a judicial body whose members were appointed by the crown.</a:t>
            </a:r>
          </a:p>
          <a:p>
            <a:pPr lvl="1"/>
            <a:r>
              <a:rPr lang="en-US" dirty="0" smtClean="0">
                <a:solidFill>
                  <a:srgbClr val="000000"/>
                </a:solidFill>
              </a:rPr>
              <a:t>Provinces began creating their own parlements, symbolizing the diminishing power of the central authority</a:t>
            </a:r>
          </a:p>
          <a:p>
            <a:r>
              <a:rPr lang="en-US" dirty="0" smtClean="0">
                <a:solidFill>
                  <a:srgbClr val="000000"/>
                </a:solidFill>
              </a:rPr>
              <a:t>However, the dominance by Roman law (based on royal decrees) allowed monarchs to govern by ordinances and edicts and balanced the parlements</a:t>
            </a:r>
          </a:p>
          <a:p>
            <a:r>
              <a:rPr lang="en-US" dirty="0" smtClean="0"/>
              <a:t>The standing army was the main source of power for the King</a:t>
            </a:r>
          </a:p>
          <a:p>
            <a:pPr lvl="1"/>
            <a:r>
              <a:rPr lang="en-US" dirty="0" smtClean="0"/>
              <a:t>Still, it burdened people with indirect heavier taxation and the upkeep of the troops required more than ½ the royal expenditures</a:t>
            </a:r>
          </a:p>
          <a:p>
            <a:pPr lvl="1"/>
            <a:r>
              <a:rPr lang="en-US" dirty="0" smtClean="0"/>
              <a:t>Strengthened royal authority as the army, although rarely used, was always a threat to opponents</a:t>
            </a:r>
            <a:endParaRPr lang="en-US" dirty="0"/>
          </a:p>
        </p:txBody>
      </p:sp>
      <p:sp>
        <p:nvSpPr>
          <p:cNvPr id="6" name="TextBox 5"/>
          <p:cNvSpPr txBox="1"/>
          <p:nvPr/>
        </p:nvSpPr>
        <p:spPr>
          <a:xfrm>
            <a:off x="145581" y="6384020"/>
            <a:ext cx="1466877" cy="323165"/>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sz="1500" dirty="0" smtClean="0">
                <a:solidFill>
                  <a:srgbClr val="7F7F7F"/>
                </a:solidFill>
                <a:sym typeface="Wingdings"/>
                <a:hlinkClick r:id="rId2" action="ppaction://hlinksldjump"/>
              </a:rPr>
              <a:t></a:t>
            </a:r>
            <a:r>
              <a:rPr lang="en-US" sz="1500" dirty="0" smtClean="0">
                <a:solidFill>
                  <a:srgbClr val="7F7F7F"/>
                </a:solidFill>
                <a:hlinkClick r:id="rId2" action="ppaction://hlinksldjump"/>
              </a:rPr>
              <a:t>MAP</a:t>
            </a:r>
            <a:endParaRPr lang="en-US" sz="1500" dirty="0">
              <a:solidFill>
                <a:srgbClr val="7F7F7F"/>
              </a:solidFill>
            </a:endParaRPr>
          </a:p>
        </p:txBody>
      </p:sp>
      <p:sp>
        <p:nvSpPr>
          <p:cNvPr id="8" name="5-Point Star 7">
            <a:hlinkClick r:id="rId3"/>
            <a:hlinkHover r:id="rId3"/>
          </p:cNvPr>
          <p:cNvSpPr/>
          <p:nvPr/>
        </p:nvSpPr>
        <p:spPr>
          <a:xfrm>
            <a:off x="7360820" y="5486742"/>
            <a:ext cx="773585" cy="663369"/>
          </a:xfrm>
          <a:prstGeom prst="star5">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9" name="TextBox 8"/>
          <p:cNvSpPr txBox="1"/>
          <p:nvPr/>
        </p:nvSpPr>
        <p:spPr>
          <a:xfrm>
            <a:off x="5019311" y="5860800"/>
            <a:ext cx="2341509" cy="523220"/>
          </a:xfrm>
          <a:prstGeom prst="rect">
            <a:avLst/>
          </a:prstGeom>
          <a:noFill/>
        </p:spPr>
        <p:txBody>
          <a:bodyPr wrap="square" rtlCol="0">
            <a:spAutoFit/>
          </a:bodyPr>
          <a:lstStyle/>
          <a:p>
            <a:pPr algn="ctr"/>
            <a:r>
              <a:rPr lang="en-US" sz="1400" dirty="0" smtClean="0"/>
              <a:t>Learn more about the rulers of Valois France</a:t>
            </a:r>
            <a:endParaRPr lang="en-US" sz="1400" dirty="0"/>
          </a:p>
        </p:txBody>
      </p:sp>
      <p:cxnSp>
        <p:nvCxnSpPr>
          <p:cNvPr id="11" name="Curved Connector 10"/>
          <p:cNvCxnSpPr/>
          <p:nvPr/>
        </p:nvCxnSpPr>
        <p:spPr>
          <a:xfrm flipV="1">
            <a:off x="6263478" y="5720651"/>
            <a:ext cx="887737" cy="220334"/>
          </a:xfrm>
          <a:prstGeom prst="curvedConnector3">
            <a:avLst>
              <a:gd name="adj1" fmla="val 8333"/>
            </a:avLst>
          </a:prstGeom>
          <a:ln>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United Spain Centralization</a:t>
            </a:r>
            <a:endParaRPr lang="en-US" dirty="0"/>
          </a:p>
        </p:txBody>
      </p:sp>
      <p:sp>
        <p:nvSpPr>
          <p:cNvPr id="5" name="Content Placeholder 4"/>
          <p:cNvSpPr>
            <a:spLocks noGrp="1"/>
          </p:cNvSpPr>
          <p:nvPr>
            <p:ph sz="quarter" idx="1"/>
          </p:nvPr>
        </p:nvSpPr>
        <p:spPr>
          <a:xfrm>
            <a:off x="301752" y="1527048"/>
            <a:ext cx="6060359" cy="4856972"/>
          </a:xfrm>
        </p:spPr>
        <p:txBody>
          <a:bodyPr>
            <a:normAutofit fontScale="77500" lnSpcReduction="20000"/>
          </a:bodyPr>
          <a:lstStyle/>
          <a:p>
            <a:r>
              <a:rPr lang="en-US" dirty="0" smtClean="0"/>
              <a:t>Ferdinand &amp; Isabella</a:t>
            </a:r>
          </a:p>
          <a:p>
            <a:r>
              <a:rPr lang="en-US" dirty="0" smtClean="0"/>
              <a:t>They reformed the entire administration and reduced the number of nobles in the royal council, applying the principle that ability should be considered over social status when choosing office appointments</a:t>
            </a:r>
          </a:p>
          <a:p>
            <a:pPr lvl="1"/>
            <a:r>
              <a:rPr lang="en-US" dirty="0" smtClean="0"/>
              <a:t>The use of hidalgos (lesser aristocrat) increased in 1470 as they heavily depended on royal favor and were affected when they lost their tax exemptions. Thus, they were eager to serve the crown and assist in the centralization of power</a:t>
            </a:r>
          </a:p>
          <a:p>
            <a:r>
              <a:rPr lang="en-US" dirty="0" smtClean="0"/>
              <a:t>The crown gained even more control of the nobility when the monarchs gained control over aristocracy’s military orders by 1500</a:t>
            </a:r>
          </a:p>
          <a:p>
            <a:pPr lvl="1"/>
            <a:r>
              <a:rPr lang="en-US" dirty="0" smtClean="0"/>
              <a:t>These wealthy orders pledged allegiance to their own elected leaders and to the aristocratic families. Although it was difficult to take over their leadership, the acquiring of the orders greatly strengthened Spain’s central authority.</a:t>
            </a:r>
          </a:p>
        </p:txBody>
      </p:sp>
      <p:sp>
        <p:nvSpPr>
          <p:cNvPr id="8" name="TextBox 7"/>
          <p:cNvSpPr txBox="1"/>
          <p:nvPr/>
        </p:nvSpPr>
        <p:spPr>
          <a:xfrm>
            <a:off x="145581" y="6384020"/>
            <a:ext cx="1466877" cy="323165"/>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sz="1500" dirty="0" smtClean="0">
                <a:solidFill>
                  <a:srgbClr val="7F7F7F"/>
                </a:solidFill>
                <a:sym typeface="Wingdings"/>
                <a:hlinkClick r:id="rId2" action="ppaction://hlinksldjump"/>
              </a:rPr>
              <a:t></a:t>
            </a:r>
            <a:r>
              <a:rPr lang="en-US" sz="1500" dirty="0" smtClean="0">
                <a:solidFill>
                  <a:srgbClr val="7F7F7F"/>
                </a:solidFill>
                <a:hlinkClick r:id="rId2" action="ppaction://hlinksldjump"/>
              </a:rPr>
              <a:t>MAP</a:t>
            </a:r>
            <a:endParaRPr lang="en-US" sz="1500" dirty="0">
              <a:solidFill>
                <a:srgbClr val="7F7F7F"/>
              </a:solidFill>
            </a:endParaRPr>
          </a:p>
        </p:txBody>
      </p:sp>
      <p:sp>
        <p:nvSpPr>
          <p:cNvPr id="10" name="5-Point Star 9">
            <a:hlinkClick r:id="rId3"/>
            <a:hlinkHover r:id="rId3"/>
          </p:cNvPr>
          <p:cNvSpPr/>
          <p:nvPr/>
        </p:nvSpPr>
        <p:spPr>
          <a:xfrm>
            <a:off x="7089567" y="4783648"/>
            <a:ext cx="863078" cy="863029"/>
          </a:xfrm>
          <a:prstGeom prst="star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5819611" y="5868215"/>
            <a:ext cx="3016542" cy="492443"/>
          </a:xfrm>
          <a:prstGeom prst="rect">
            <a:avLst/>
          </a:prstGeom>
          <a:noFill/>
        </p:spPr>
        <p:txBody>
          <a:bodyPr wrap="square" rtlCol="0">
            <a:spAutoFit/>
          </a:bodyPr>
          <a:lstStyle/>
          <a:p>
            <a:pPr algn="ctr"/>
            <a:r>
              <a:rPr lang="en-US" sz="1300" dirty="0" smtClean="0"/>
              <a:t>Read about United Spain’s background and Isabella &amp; Ferdinand</a:t>
            </a:r>
            <a:endParaRPr lang="en-US" sz="1300" dirty="0"/>
          </a:p>
        </p:txBody>
      </p:sp>
      <p:cxnSp>
        <p:nvCxnSpPr>
          <p:cNvPr id="19" name="Curved Connector 18"/>
          <p:cNvCxnSpPr/>
          <p:nvPr/>
        </p:nvCxnSpPr>
        <p:spPr>
          <a:xfrm rot="5400000" flipH="1" flipV="1">
            <a:off x="6374469" y="5220931"/>
            <a:ext cx="863029" cy="431539"/>
          </a:xfrm>
          <a:prstGeom prst="curvedConnector3">
            <a:avLst>
              <a:gd name="adj1" fmla="val 104286"/>
            </a:avLst>
          </a:prstGeom>
          <a:ln>
            <a:tailEnd type="arrow"/>
          </a:ln>
        </p:spPr>
        <p:style>
          <a:lnRef idx="2">
            <a:schemeClr val="accent1"/>
          </a:lnRef>
          <a:fillRef idx="0">
            <a:schemeClr val="accent1"/>
          </a:fillRef>
          <a:effectRef idx="1">
            <a:schemeClr val="accent1"/>
          </a:effectRef>
          <a:fontRef idx="minor">
            <a:schemeClr val="tx1"/>
          </a:fontRef>
        </p:style>
      </p:cxnSp>
      <p:pic>
        <p:nvPicPr>
          <p:cNvPr id="23" name="Picture 22" descr="Picture 1210.png"/>
          <p:cNvPicPr>
            <a:picLocks noChangeAspect="1"/>
          </p:cNvPicPr>
          <p:nvPr/>
        </p:nvPicPr>
        <p:blipFill>
          <a:blip r:embed="rId4"/>
          <a:stretch>
            <a:fillRect/>
          </a:stretch>
        </p:blipFill>
        <p:spPr>
          <a:xfrm>
            <a:off x="7546377" y="2478127"/>
            <a:ext cx="1443555" cy="2074352"/>
          </a:xfrm>
          <a:prstGeom prst="rect">
            <a:avLst/>
          </a:prstGeom>
        </p:spPr>
      </p:pic>
      <p:pic>
        <p:nvPicPr>
          <p:cNvPr id="22" name="Picture 21" descr="Picture 1209.png"/>
          <p:cNvPicPr>
            <a:picLocks noChangeAspect="1"/>
          </p:cNvPicPr>
          <p:nvPr/>
        </p:nvPicPr>
        <p:blipFill>
          <a:blip r:embed="rId5"/>
          <a:stretch>
            <a:fillRect/>
          </a:stretch>
        </p:blipFill>
        <p:spPr>
          <a:xfrm>
            <a:off x="6362111" y="1527048"/>
            <a:ext cx="1366702" cy="2014707"/>
          </a:xfrm>
          <a:prstGeom prst="rect">
            <a:avLst/>
          </a:prstGeom>
        </p:spPr>
      </p:pic>
      <p:sp>
        <p:nvSpPr>
          <p:cNvPr id="24" name="TextBox 23"/>
          <p:cNvSpPr txBox="1"/>
          <p:nvPr/>
        </p:nvSpPr>
        <p:spPr>
          <a:xfrm>
            <a:off x="6590214" y="3541755"/>
            <a:ext cx="956163" cy="461665"/>
          </a:xfrm>
          <a:prstGeom prst="rect">
            <a:avLst/>
          </a:prstGeom>
          <a:noFill/>
        </p:spPr>
        <p:txBody>
          <a:bodyPr wrap="square" rtlCol="0">
            <a:spAutoFit/>
          </a:bodyPr>
          <a:lstStyle/>
          <a:p>
            <a:r>
              <a:rPr lang="en-US" sz="1200" dirty="0" smtClean="0"/>
              <a:t>Ferdinand &amp; Isabella</a:t>
            </a:r>
            <a:endParaRPr lang="en-US" sz="1200"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7203195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United Spain Administration</a:t>
            </a:r>
            <a:endParaRPr lang="en-US" dirty="0"/>
          </a:p>
        </p:txBody>
      </p:sp>
      <p:sp>
        <p:nvSpPr>
          <p:cNvPr id="3" name="Content Placeholder 2"/>
          <p:cNvSpPr>
            <a:spLocks noGrp="1"/>
          </p:cNvSpPr>
          <p:nvPr>
            <p:ph sz="quarter" idx="1"/>
          </p:nvPr>
        </p:nvSpPr>
        <p:spPr>
          <a:xfrm>
            <a:off x="145581" y="1489752"/>
            <a:ext cx="6746711" cy="4894268"/>
          </a:xfrm>
        </p:spPr>
        <p:txBody>
          <a:bodyPr>
            <a:normAutofit fontScale="62500" lnSpcReduction="20000"/>
          </a:bodyPr>
          <a:lstStyle/>
          <a:p>
            <a:r>
              <a:rPr lang="en-US" dirty="0" smtClean="0"/>
              <a:t>The monarchy governed far regions with Corregidors, which were similar to the Justices of Peace in England. These corregidors became chief executive and judicial officers in their regions and supervised town issues. </a:t>
            </a:r>
          </a:p>
          <a:p>
            <a:r>
              <a:rPr lang="en-US" dirty="0" smtClean="0"/>
              <a:t>Cortes of Castile was an assembly dominated by urban representatives that wished or order for the benefit of trade and succeeded in terminating crimes in the kingdom in 1490s</a:t>
            </a:r>
          </a:p>
          <a:p>
            <a:r>
              <a:rPr lang="en-US" dirty="0" smtClean="0"/>
              <a:t>They mastered the Cortes of Castile and the Castilian assembly</a:t>
            </a:r>
          </a:p>
          <a:p>
            <a:pPr lvl="1"/>
            <a:r>
              <a:rPr lang="en-US" dirty="0" smtClean="0"/>
              <a:t>Castilian Law was organized into a uniform code and remained in effect for centuries</a:t>
            </a:r>
          </a:p>
          <a:p>
            <a:pPr lvl="1"/>
            <a:r>
              <a:rPr lang="en-US" dirty="0" smtClean="0"/>
              <a:t>Much like most roman law systems, the justice system was supervised by monarchs, who had the power to override all local courts, run by nobles.</a:t>
            </a:r>
          </a:p>
          <a:p>
            <a:r>
              <a:rPr lang="en-US" dirty="0" smtClean="0"/>
              <a:t>Ximenes, archbishop of Toledo, created 5 councils for administration of</a:t>
            </a:r>
            <a:r>
              <a:rPr lang="en-US" dirty="0" smtClean="0"/>
              <a:t> affairs</a:t>
            </a:r>
            <a:endParaRPr lang="en-US" dirty="0" smtClean="0"/>
          </a:p>
          <a:p>
            <a:pPr lvl="1"/>
            <a:r>
              <a:rPr lang="en-US" b="1" dirty="0" smtClean="0"/>
              <a:t>royal council</a:t>
            </a:r>
            <a:r>
              <a:rPr lang="en-US" dirty="0" smtClean="0"/>
              <a:t>: chief court of justice</a:t>
            </a:r>
          </a:p>
          <a:p>
            <a:pPr lvl="1"/>
            <a:r>
              <a:rPr lang="en-US" b="1" dirty="0" smtClean="0"/>
              <a:t>council of the supreme</a:t>
            </a:r>
            <a:r>
              <a:rPr lang="en-US" dirty="0" smtClean="0"/>
              <a:t>: ecclesiastical business </a:t>
            </a:r>
          </a:p>
          <a:p>
            <a:pPr lvl="1"/>
            <a:r>
              <a:rPr lang="en-US" b="1" dirty="0" smtClean="0"/>
              <a:t>council of the orders</a:t>
            </a:r>
            <a:r>
              <a:rPr lang="en-US" dirty="0" smtClean="0"/>
              <a:t>: great military fraternities</a:t>
            </a:r>
          </a:p>
          <a:p>
            <a:pPr lvl="1"/>
            <a:r>
              <a:rPr lang="en-US" b="1" dirty="0" smtClean="0"/>
              <a:t>council of Aragon</a:t>
            </a:r>
            <a:r>
              <a:rPr lang="en-US" dirty="0" smtClean="0"/>
              <a:t>: management of Spain &amp; Naples </a:t>
            </a:r>
          </a:p>
          <a:p>
            <a:pPr lvl="1"/>
            <a:r>
              <a:rPr lang="en-US" b="1" dirty="0" smtClean="0"/>
              <a:t>council of the Indies</a:t>
            </a:r>
            <a:r>
              <a:rPr lang="en-US" dirty="0" smtClean="0"/>
              <a:t>: for the great discoveries of Columbus</a:t>
            </a:r>
          </a:p>
          <a:p>
            <a:endParaRPr lang="en-US" dirty="0" smtClean="0"/>
          </a:p>
          <a:p>
            <a:pPr>
              <a:buNone/>
            </a:pPr>
            <a:endParaRPr lang="en-US" dirty="0"/>
          </a:p>
        </p:txBody>
      </p:sp>
      <p:pic>
        <p:nvPicPr>
          <p:cNvPr id="4" name="Picture 3" descr="Alfonso_X_el_Sabio_y_su_corte.jpg"/>
          <p:cNvPicPr>
            <a:picLocks noChangeAspect="1"/>
          </p:cNvPicPr>
          <p:nvPr/>
        </p:nvPicPr>
        <p:blipFill>
          <a:blip r:embed="rId2"/>
          <a:stretch>
            <a:fillRect/>
          </a:stretch>
        </p:blipFill>
        <p:spPr>
          <a:xfrm>
            <a:off x="5742055" y="4179003"/>
            <a:ext cx="3094097" cy="1847477"/>
          </a:xfrm>
          <a:prstGeom prst="rect">
            <a:avLst/>
          </a:prstGeom>
          <a:ln w="3175" cap="sq" cmpd="sng" algn="ctr">
            <a:solidFill>
              <a:srgbClr val="000000"/>
            </a:solidFill>
            <a:prstDash val="solid"/>
            <a:miter lim="800000"/>
            <a:headEnd type="none" w="med" len="med"/>
            <a:tailEnd type="none" w="med" len="med"/>
          </a:ln>
          <a:effectLst>
            <a:outerShdw blurRad="50800" dist="38100" dir="2700000" algn="tl" rotWithShape="0">
              <a:srgbClr val="000000">
                <a:alpha val="43000"/>
              </a:srgbClr>
            </a:outerShdw>
          </a:effectLst>
        </p:spPr>
      </p:pic>
      <p:sp>
        <p:nvSpPr>
          <p:cNvPr id="5" name="TextBox 4"/>
          <p:cNvSpPr txBox="1"/>
          <p:nvPr/>
        </p:nvSpPr>
        <p:spPr>
          <a:xfrm>
            <a:off x="145581" y="6384020"/>
            <a:ext cx="1466877" cy="323165"/>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sz="1500" dirty="0" smtClean="0">
                <a:solidFill>
                  <a:srgbClr val="7F7F7F"/>
                </a:solidFill>
                <a:sym typeface="Wingdings"/>
                <a:hlinkClick r:id="rId3" action="ppaction://hlinksldjump"/>
              </a:rPr>
              <a:t></a:t>
            </a:r>
            <a:r>
              <a:rPr lang="en-US" sz="1500" dirty="0" smtClean="0">
                <a:solidFill>
                  <a:srgbClr val="7F7F7F"/>
                </a:solidFill>
                <a:hlinkClick r:id="rId3" action="ppaction://hlinksldjump"/>
              </a:rPr>
              <a:t>MAP</a:t>
            </a:r>
            <a:endParaRPr lang="en-US" sz="1500" dirty="0">
              <a:solidFill>
                <a:srgbClr val="7F7F7F"/>
              </a:solidFill>
            </a:endParaRPr>
          </a:p>
        </p:txBody>
      </p:sp>
      <p:sp>
        <p:nvSpPr>
          <p:cNvPr id="6" name="TextBox 5"/>
          <p:cNvSpPr txBox="1"/>
          <p:nvPr/>
        </p:nvSpPr>
        <p:spPr>
          <a:xfrm>
            <a:off x="5861121" y="6091632"/>
            <a:ext cx="2938041" cy="292388"/>
          </a:xfrm>
          <a:prstGeom prst="rect">
            <a:avLst/>
          </a:prstGeom>
          <a:noFill/>
        </p:spPr>
        <p:txBody>
          <a:bodyPr wrap="square" rtlCol="0">
            <a:spAutoFit/>
          </a:bodyPr>
          <a:lstStyle/>
          <a:p>
            <a:pPr algn="ctr"/>
            <a:r>
              <a:rPr lang="en-US" sz="1300" dirty="0" smtClean="0"/>
              <a:t>Cortes of Castile in session</a:t>
            </a:r>
            <a:endParaRPr lang="en-US" sz="1300" dirty="0"/>
          </a:p>
        </p:txBody>
      </p:sp>
      <p:sp>
        <p:nvSpPr>
          <p:cNvPr id="7" name="TextBox 6"/>
          <p:cNvSpPr txBox="1"/>
          <p:nvPr/>
        </p:nvSpPr>
        <p:spPr>
          <a:xfrm>
            <a:off x="6646095" y="2083599"/>
            <a:ext cx="2251707" cy="492443"/>
          </a:xfrm>
          <a:prstGeom prst="rect">
            <a:avLst/>
          </a:prstGeom>
          <a:noFill/>
        </p:spPr>
        <p:txBody>
          <a:bodyPr wrap="square" rtlCol="0">
            <a:spAutoFit/>
          </a:bodyPr>
          <a:lstStyle/>
          <a:p>
            <a:pPr algn="ctr"/>
            <a:r>
              <a:rPr lang="en-US" sz="1300" dirty="0" smtClean="0"/>
              <a:t>More about United Spain and the 5 councils</a:t>
            </a:r>
            <a:endParaRPr lang="en-US" sz="1300" dirty="0"/>
          </a:p>
        </p:txBody>
      </p:sp>
      <p:sp>
        <p:nvSpPr>
          <p:cNvPr id="8" name="5-Point Star 7">
            <a:hlinkClick r:id="rId4"/>
            <a:hlinkHover r:id="rId4"/>
          </p:cNvPr>
          <p:cNvSpPr/>
          <p:nvPr/>
        </p:nvSpPr>
        <p:spPr>
          <a:xfrm>
            <a:off x="7311501" y="2576042"/>
            <a:ext cx="974045" cy="900017"/>
          </a:xfrm>
          <a:prstGeom prst="star5">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cxnSp>
        <p:nvCxnSpPr>
          <p:cNvPr id="10" name="Curved Connector 9"/>
          <p:cNvCxnSpPr/>
          <p:nvPr/>
        </p:nvCxnSpPr>
        <p:spPr>
          <a:xfrm rot="16200000" flipH="1">
            <a:off x="6756326" y="2712006"/>
            <a:ext cx="691141" cy="419209"/>
          </a:xfrm>
          <a:prstGeom prst="curvedConnector3">
            <a:avLst>
              <a:gd name="adj1" fmla="val 101732"/>
            </a:avLst>
          </a:prstGeom>
          <a:ln>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United Spain Monarchy</a:t>
            </a:r>
            <a:endParaRPr lang="en-US" dirty="0"/>
          </a:p>
        </p:txBody>
      </p:sp>
      <p:sp>
        <p:nvSpPr>
          <p:cNvPr id="3" name="Content Placeholder 2"/>
          <p:cNvSpPr>
            <a:spLocks noGrp="1"/>
          </p:cNvSpPr>
          <p:nvPr>
            <p:ph sz="half" idx="1"/>
          </p:nvPr>
        </p:nvSpPr>
        <p:spPr>
          <a:xfrm>
            <a:off x="145581" y="1482561"/>
            <a:ext cx="4379412" cy="2955763"/>
          </a:xfrm>
        </p:spPr>
        <p:txBody>
          <a:bodyPr>
            <a:normAutofit fontScale="70000" lnSpcReduction="20000"/>
          </a:bodyPr>
          <a:lstStyle/>
          <a:p>
            <a:r>
              <a:rPr lang="en-US" dirty="0" smtClean="0"/>
              <a:t>In 1469, Ferdinand</a:t>
            </a:r>
            <a:r>
              <a:rPr lang="en-US" dirty="0"/>
              <a:t>,</a:t>
            </a:r>
            <a:r>
              <a:rPr lang="en-US" dirty="0" smtClean="0"/>
              <a:t> the future </a:t>
            </a:r>
            <a:r>
              <a:rPr lang="en-US" dirty="0"/>
              <a:t>king of Sicily and Aragon married Isabella,</a:t>
            </a:r>
            <a:r>
              <a:rPr lang="en-US" dirty="0" smtClean="0"/>
              <a:t> the future </a:t>
            </a:r>
            <a:r>
              <a:rPr lang="en-US" dirty="0"/>
              <a:t>queen of </a:t>
            </a:r>
            <a:r>
              <a:rPr lang="en-US" dirty="0" smtClean="0"/>
              <a:t>Castile, thereby uniting the provinces into the Kingdom of Spain</a:t>
            </a:r>
          </a:p>
          <a:p>
            <a:pPr lvl="1"/>
            <a:r>
              <a:rPr lang="en-US" dirty="0" smtClean="0"/>
              <a:t>Jointly assumed the thrones of Castile in 1474 and Aragon in 1479, thereby weakening the Castilian nobles. This ensued in a 10-year civil war in which the nobles’ faction was led by Alfonso V of Portugal.</a:t>
            </a:r>
          </a:p>
          <a:p>
            <a:pPr lvl="1"/>
            <a:r>
              <a:rPr lang="en-US" dirty="0" smtClean="0"/>
              <a:t>Finally, the nobility admitted defeat by the Treaty of Lisbon in 1479. the two monarchs emerged victorious, creating United Spain</a:t>
            </a:r>
          </a:p>
        </p:txBody>
      </p:sp>
      <p:sp>
        <p:nvSpPr>
          <p:cNvPr id="4" name="Content Placeholder 3"/>
          <p:cNvSpPr>
            <a:spLocks noGrp="1"/>
          </p:cNvSpPr>
          <p:nvPr>
            <p:ph sz="half" idx="2"/>
          </p:nvPr>
        </p:nvSpPr>
        <p:spPr>
          <a:xfrm>
            <a:off x="4800600" y="1470232"/>
            <a:ext cx="4038600" cy="4681728"/>
          </a:xfrm>
        </p:spPr>
        <p:txBody>
          <a:bodyPr>
            <a:normAutofit fontScale="70000" lnSpcReduction="20000"/>
          </a:bodyPr>
          <a:lstStyle/>
          <a:p>
            <a:pPr lvl="1"/>
            <a:r>
              <a:rPr lang="en-US" dirty="0" smtClean="0"/>
              <a:t>Muslims had the Iberian Peninsula for more than 700 years. After a 10-year battle to unite their land under Christian leadership, the monarchs finally defeated the Muslims in January 1492.</a:t>
            </a:r>
          </a:p>
          <a:p>
            <a:r>
              <a:rPr lang="en-US" dirty="0" smtClean="0"/>
              <a:t>Aragon was a federation of territories governed by viceroys who kept local customs but were appointed by the king.</a:t>
            </a:r>
          </a:p>
          <a:p>
            <a:pPr lvl="1"/>
            <a:r>
              <a:rPr lang="en-US" dirty="0" smtClean="0"/>
              <a:t>Governed by consent and preserved rights of people in this kingdom. Each province had its own representative assembly called the</a:t>
            </a:r>
            <a:r>
              <a:rPr lang="en-US" i="1" dirty="0" smtClean="0"/>
              <a:t> Cortes</a:t>
            </a:r>
            <a:r>
              <a:rPr lang="en-US" dirty="0" smtClean="0"/>
              <a:t>. </a:t>
            </a:r>
            <a:endParaRPr lang="en-US" i="1" dirty="0" smtClean="0"/>
          </a:p>
          <a:p>
            <a:r>
              <a:rPr lang="en-US" dirty="0" smtClean="0"/>
              <a:t>Castile was restored to order the countryside that had been destroyed by civil war.</a:t>
            </a:r>
          </a:p>
          <a:p>
            <a:pPr lvl="1"/>
            <a:r>
              <a:rPr lang="en-US" dirty="0" smtClean="0"/>
              <a:t>They also attempted to reduce noble power</a:t>
            </a:r>
            <a:endParaRPr lang="en-US" dirty="0"/>
          </a:p>
        </p:txBody>
      </p:sp>
      <p:pic>
        <p:nvPicPr>
          <p:cNvPr id="5" name="Picture 4" descr="Ferdinand-and-Isabelle-1469-51246288a.jpg"/>
          <p:cNvPicPr>
            <a:picLocks noChangeAspect="1"/>
          </p:cNvPicPr>
          <p:nvPr/>
        </p:nvPicPr>
        <p:blipFill>
          <a:blip r:embed="rId2"/>
          <a:stretch>
            <a:fillRect/>
          </a:stretch>
        </p:blipFill>
        <p:spPr>
          <a:xfrm>
            <a:off x="301752" y="4512410"/>
            <a:ext cx="2562510" cy="1723662"/>
          </a:xfrm>
          <a:prstGeom prst="rect">
            <a:avLst/>
          </a:prstGeom>
          <a:solidFill>
            <a:srgbClr val="FFFFFF">
              <a:shade val="85000"/>
            </a:srgbClr>
          </a:solidFill>
          <a:ln w="3175" cap="sq" cmpd="sng" algn="ctr">
            <a:solidFill>
              <a:srgbClr val="FFFFFF"/>
            </a:solidFill>
            <a:prstDash val="solid"/>
            <a:miter lim="800000"/>
            <a:headEnd type="none" w="med" len="med"/>
            <a:tailEnd type="none" w="med" len="me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extBox 5"/>
          <p:cNvSpPr txBox="1"/>
          <p:nvPr/>
        </p:nvSpPr>
        <p:spPr>
          <a:xfrm>
            <a:off x="145581" y="6384020"/>
            <a:ext cx="1466877" cy="323165"/>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sz="1500" dirty="0" smtClean="0">
                <a:solidFill>
                  <a:srgbClr val="7F7F7F"/>
                </a:solidFill>
                <a:sym typeface="Wingdings"/>
                <a:hlinkClick r:id="rId3" action="ppaction://hlinksldjump"/>
              </a:rPr>
              <a:t></a:t>
            </a:r>
            <a:r>
              <a:rPr lang="en-US" sz="1500" dirty="0" smtClean="0">
                <a:solidFill>
                  <a:srgbClr val="7F7F7F"/>
                </a:solidFill>
                <a:hlinkClick r:id="rId3" action="ppaction://hlinksldjump"/>
              </a:rPr>
              <a:t>MAP</a:t>
            </a:r>
            <a:endParaRPr lang="en-US" sz="1500" dirty="0">
              <a:solidFill>
                <a:srgbClr val="7F7F7F"/>
              </a:solidFill>
            </a:endParaRPr>
          </a:p>
        </p:txBody>
      </p:sp>
      <p:sp>
        <p:nvSpPr>
          <p:cNvPr id="7" name="5-Point Star 6">
            <a:hlinkClick r:id="rId4"/>
            <a:hlinkHover r:id="rId4"/>
          </p:cNvPr>
          <p:cNvSpPr/>
          <p:nvPr/>
        </p:nvSpPr>
        <p:spPr>
          <a:xfrm>
            <a:off x="4111949" y="5597361"/>
            <a:ext cx="900067" cy="786659"/>
          </a:xfrm>
          <a:prstGeom prst="star5">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8" name="TextBox 7"/>
          <p:cNvSpPr txBox="1"/>
          <p:nvPr/>
        </p:nvSpPr>
        <p:spPr>
          <a:xfrm>
            <a:off x="5683982" y="5691523"/>
            <a:ext cx="1966585" cy="692497"/>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en-US" sz="1300" dirty="0" smtClean="0"/>
              <a:t>Click to watch a short video about Ferdinand &amp; Isabella</a:t>
            </a:r>
            <a:endParaRPr lang="en-US" sz="1300" dirty="0"/>
          </a:p>
        </p:txBody>
      </p:sp>
      <p:cxnSp>
        <p:nvCxnSpPr>
          <p:cNvPr id="10" name="Straight Arrow Connector 9"/>
          <p:cNvCxnSpPr>
            <a:stCxn id="8" idx="1"/>
          </p:cNvCxnSpPr>
          <p:nvPr/>
        </p:nvCxnSpPr>
        <p:spPr>
          <a:xfrm rot="10800000" flipV="1">
            <a:off x="5012016" y="6037772"/>
            <a:ext cx="671966" cy="1141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nvGrpSpPr>
          <p:cNvPr id="13" name="Group 12"/>
          <p:cNvGrpSpPr/>
          <p:nvPr/>
        </p:nvGrpSpPr>
        <p:grpSpPr>
          <a:xfrm>
            <a:off x="1925916" y="968211"/>
            <a:ext cx="6172200" cy="4629150"/>
            <a:chOff x="1478367" y="968211"/>
            <a:chExt cx="6172200" cy="4629150"/>
          </a:xfrm>
        </p:grpSpPr>
        <p:pic>
          <p:nvPicPr>
            <p:cNvPr id="11" name="Picture 10" descr="christopher-columbus-being-received-in-barcelona-spain-by-king-ferdinand-and-queen-isabella-1492.jpg"/>
            <p:cNvPicPr>
              <a:picLocks noChangeAspect="1"/>
            </p:cNvPicPr>
            <p:nvPr/>
          </p:nvPicPr>
          <p:blipFill>
            <a:blip r:embed="rId5"/>
            <a:stretch>
              <a:fillRect/>
            </a:stretch>
          </p:blipFill>
          <p:spPr>
            <a:xfrm>
              <a:off x="1478367" y="968211"/>
              <a:ext cx="6172200" cy="4629150"/>
            </a:xfrm>
            <a:prstGeom prst="rect">
              <a:avLst/>
            </a:prstGeom>
          </p:spPr>
        </p:pic>
        <p:sp>
          <p:nvSpPr>
            <p:cNvPr id="12" name="TextBox 11"/>
            <p:cNvSpPr txBox="1"/>
            <p:nvPr/>
          </p:nvSpPr>
          <p:spPr>
            <a:xfrm>
              <a:off x="3218046" y="5228029"/>
              <a:ext cx="2465936" cy="369332"/>
            </a:xfrm>
            <a:prstGeom prst="rect">
              <a:avLst/>
            </a:prstGeom>
            <a:noFill/>
          </p:spPr>
          <p:txBody>
            <a:bodyPr wrap="square" rtlCol="0">
              <a:spAutoFit/>
            </a:bodyPr>
            <a:lstStyle/>
            <a:p>
              <a:r>
                <a:rPr lang="en-US" dirty="0" smtClean="0"/>
                <a:t>Ferdinand &amp; Isabella</a:t>
              </a:r>
              <a:endParaRPr lang="en-US" dirty="0"/>
            </a:p>
          </p:txBody>
        </p:sp>
      </p:gr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4276775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3"/>
                                        </p:tgtEl>
                                      </p:cBhvr>
                                    </p:animEffect>
                                    <p:set>
                                      <p:cBhvr>
                                        <p:cTn id="7"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Achievements &amp; Religious Affairs </a:t>
            </a:r>
            <a:endParaRPr lang="en-US" dirty="0"/>
          </a:p>
        </p:txBody>
      </p:sp>
      <p:sp>
        <p:nvSpPr>
          <p:cNvPr id="3" name="Content Placeholder 2"/>
          <p:cNvSpPr>
            <a:spLocks noGrp="1"/>
          </p:cNvSpPr>
          <p:nvPr>
            <p:ph sz="half" idx="1"/>
          </p:nvPr>
        </p:nvSpPr>
        <p:spPr>
          <a:xfrm>
            <a:off x="4587946" y="1371599"/>
            <a:ext cx="4400392" cy="5012421"/>
          </a:xfrm>
        </p:spPr>
        <p:txBody>
          <a:bodyPr>
            <a:normAutofit fontScale="70000" lnSpcReduction="20000"/>
          </a:bodyPr>
          <a:lstStyle/>
          <a:p>
            <a:r>
              <a:rPr lang="en-US" dirty="0" smtClean="0"/>
              <a:t>Relations with the Church</a:t>
            </a:r>
          </a:p>
          <a:p>
            <a:pPr lvl="1"/>
            <a:r>
              <a:rPr lang="en-US" dirty="0" smtClean="0"/>
              <a:t>Pope granted monarchy right to make church appointments in Southern Castile in 1492, weakening the church and making Spain more independent than any other state</a:t>
            </a:r>
          </a:p>
          <a:p>
            <a:r>
              <a:rPr lang="en-US" dirty="0" smtClean="0"/>
              <a:t>Religious Wars</a:t>
            </a:r>
          </a:p>
          <a:p>
            <a:pPr lvl="1"/>
            <a:r>
              <a:rPr lang="en-US" dirty="0" smtClean="0"/>
              <a:t>Driving Muslims from Castile in 1479 helped create Spanish loyalty toward the monarchy &amp; helped occupy restless nobles.</a:t>
            </a:r>
          </a:p>
          <a:p>
            <a:pPr lvl="1"/>
            <a:r>
              <a:rPr lang="en-US" dirty="0" smtClean="0"/>
              <a:t>Monarchy used religious uniformity to strengthen political uniformity</a:t>
            </a:r>
          </a:p>
          <a:p>
            <a:pPr lvl="1"/>
            <a:r>
              <a:rPr lang="en-US" dirty="0" smtClean="0"/>
              <a:t>Expelling of Jews in 1492 stimulated passion for crown’s authority by targeting a visible and often persecuted minority</a:t>
            </a:r>
          </a:p>
          <a:p>
            <a:pPr lvl="1"/>
            <a:r>
              <a:rPr lang="en-US" dirty="0" smtClean="0"/>
              <a:t>Based on this principle, </a:t>
            </a:r>
            <a:r>
              <a:rPr lang="en-US" b="1" dirty="0" smtClean="0"/>
              <a:t>the Inquisition </a:t>
            </a:r>
            <a:r>
              <a:rPr lang="en-US" dirty="0" smtClean="0"/>
              <a:t>was formed in 1483 to remove all Conversos and Moriscos –converted Jews and former Muslims-who were suspected of practicing old beliefs</a:t>
            </a:r>
          </a:p>
          <a:p>
            <a:pPr lvl="1"/>
            <a:r>
              <a:rPr lang="en-US" dirty="0" smtClean="0"/>
              <a:t>In 1609, the Moriscos were exiled from Spain. Yet, the persecution created religious unity and enhanced monarchy.</a:t>
            </a:r>
          </a:p>
          <a:p>
            <a:endParaRPr lang="en-US" dirty="0"/>
          </a:p>
        </p:txBody>
      </p:sp>
      <p:pic>
        <p:nvPicPr>
          <p:cNvPr id="4" name="Picture 3" descr="inquisition.gif"/>
          <p:cNvPicPr>
            <a:picLocks noChangeAspect="1"/>
          </p:cNvPicPr>
          <p:nvPr/>
        </p:nvPicPr>
        <p:blipFill>
          <a:blip r:embed="rId2"/>
          <a:stretch>
            <a:fillRect/>
          </a:stretch>
        </p:blipFill>
        <p:spPr>
          <a:xfrm>
            <a:off x="4757953" y="1667495"/>
            <a:ext cx="4217029" cy="4217029"/>
          </a:xfrm>
          <a:prstGeom prst="rect">
            <a:avLst/>
          </a:prstGeom>
          <a:ln w="3175" cap="sq" cmpd="sng" algn="ctr">
            <a:solidFill>
              <a:srgbClr val="000000"/>
            </a:solidFill>
            <a:prstDash val="solid"/>
            <a:miter lim="800000"/>
            <a:headEnd type="none" w="med" len="med"/>
            <a:tailEnd type="none" w="med" len="med"/>
          </a:ln>
          <a:effectLst>
            <a:outerShdw blurRad="50800" dist="38100" dir="2700000" algn="tl" rotWithShape="0">
              <a:srgbClr val="000000">
                <a:alpha val="43000"/>
              </a:srgbClr>
            </a:outerShdw>
          </a:effectLst>
        </p:spPr>
      </p:pic>
      <p:sp>
        <p:nvSpPr>
          <p:cNvPr id="5" name="TextBox 4"/>
          <p:cNvSpPr txBox="1"/>
          <p:nvPr/>
        </p:nvSpPr>
        <p:spPr>
          <a:xfrm>
            <a:off x="145581" y="6384020"/>
            <a:ext cx="1466877" cy="323165"/>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sz="1500" dirty="0" smtClean="0">
                <a:solidFill>
                  <a:srgbClr val="7F7F7F"/>
                </a:solidFill>
                <a:sym typeface="Wingdings"/>
                <a:hlinkClick r:id="rId3" action="ppaction://hlinksldjump"/>
              </a:rPr>
              <a:t></a:t>
            </a:r>
            <a:r>
              <a:rPr lang="en-US" sz="1500" dirty="0" smtClean="0">
                <a:solidFill>
                  <a:srgbClr val="7F7F7F"/>
                </a:solidFill>
                <a:hlinkClick r:id="rId3" action="ppaction://hlinksldjump"/>
              </a:rPr>
              <a:t>MAP</a:t>
            </a:r>
            <a:endParaRPr lang="en-US" sz="1500" dirty="0">
              <a:solidFill>
                <a:srgbClr val="7F7F7F"/>
              </a:solidFill>
            </a:endParaRPr>
          </a:p>
        </p:txBody>
      </p:sp>
      <p:sp>
        <p:nvSpPr>
          <p:cNvPr id="6" name="Content Placeholder 2"/>
          <p:cNvSpPr txBox="1">
            <a:spLocks/>
          </p:cNvSpPr>
          <p:nvPr/>
        </p:nvSpPr>
        <p:spPr>
          <a:xfrm>
            <a:off x="145581" y="1371599"/>
            <a:ext cx="4046511" cy="5335585"/>
          </a:xfrm>
          <a:prstGeom prst="rect">
            <a:avLst/>
          </a:prstGeom>
        </p:spPr>
        <p:txBody>
          <a:bodyPr vert="horz">
            <a:normAutofit fontScale="77500" lnSpcReduction="20000"/>
          </a:bodyPr>
          <a:lstStyle/>
          <a:p>
            <a:pPr marL="274320" marR="0" lvl="0" indent="-274320" algn="l" defTabSz="914400" rtl="0" eaLnBrk="1" fontAlgn="auto" latinLnBrk="0" hangingPunct="1">
              <a:lnSpc>
                <a:spcPct val="100000"/>
              </a:lnSpc>
              <a:spcBef>
                <a:spcPct val="20000"/>
              </a:spcBef>
              <a:spcAft>
                <a:spcPts val="0"/>
              </a:spcAft>
              <a:buClr>
                <a:schemeClr val="accent1"/>
              </a:buClr>
              <a:buSzPct val="85000"/>
              <a:buFont typeface="Wingdings 2"/>
              <a:buChar char=""/>
              <a:tabLst/>
              <a:defRPr/>
            </a:pPr>
            <a:r>
              <a:rPr kumimoji="0" lang="en-US" sz="2700" b="0" i="0" u="none" strike="noStrike" kern="1200" cap="none" spc="0" normalizeH="0" baseline="0" noProof="0" dirty="0" smtClean="0">
                <a:ln>
                  <a:noFill/>
                </a:ln>
                <a:solidFill>
                  <a:schemeClr val="tx1"/>
                </a:solidFill>
                <a:effectLst/>
                <a:uLnTx/>
                <a:uFillTx/>
                <a:latin typeface="+mn-lt"/>
                <a:ea typeface="+mn-ea"/>
                <a:cs typeface="+mn-cs"/>
              </a:rPr>
              <a:t>Economics:</a:t>
            </a:r>
          </a:p>
          <a:p>
            <a:pPr marL="548640" marR="0" lvl="1" indent="-274320" algn="l" defTabSz="914400" rtl="0" eaLnBrk="1" fontAlgn="auto" latinLnBrk="0" hangingPunct="1">
              <a:lnSpc>
                <a:spcPct val="100000"/>
              </a:lnSpc>
              <a:spcBef>
                <a:spcPct val="20000"/>
              </a:spcBef>
              <a:spcAft>
                <a:spcPts val="0"/>
              </a:spcAft>
              <a:buClr>
                <a:schemeClr val="accent2"/>
              </a:buClr>
              <a:buSzPct val="70000"/>
              <a:buFont typeface="Wingdings"/>
              <a:buChar char=""/>
              <a:tabLst/>
              <a:defRPr/>
            </a:pPr>
            <a:r>
              <a:rPr kumimoji="0" lang="en-US" sz="2200" b="0" i="0" u="none" strike="noStrike" kern="1200" cap="none" spc="0" normalizeH="0" baseline="0" noProof="0" dirty="0" smtClean="0">
                <a:ln>
                  <a:noFill/>
                </a:ln>
                <a:solidFill>
                  <a:schemeClr val="tx2"/>
                </a:solidFill>
                <a:effectLst/>
                <a:uLnTx/>
                <a:uFillTx/>
                <a:latin typeface="+mn-lt"/>
                <a:ea typeface="+mn-ea"/>
                <a:cs typeface="+mn-cs"/>
              </a:rPr>
              <a:t>Control over military orders &amp; bureaucracy helped </a:t>
            </a:r>
            <a:r>
              <a:rPr lang="en-US" sz="2200" dirty="0" smtClean="0">
                <a:solidFill>
                  <a:schemeClr val="tx2"/>
                </a:solidFill>
              </a:rPr>
              <a:t>improve finances. The yield of the sales tax (</a:t>
            </a:r>
            <a:r>
              <a:rPr lang="en-US" sz="2200" i="1" dirty="0" smtClean="0">
                <a:solidFill>
                  <a:schemeClr val="tx2"/>
                </a:solidFill>
              </a:rPr>
              <a:t>alcabala</a:t>
            </a:r>
            <a:r>
              <a:rPr lang="en-US" sz="2200" dirty="0" smtClean="0">
                <a:solidFill>
                  <a:schemeClr val="tx2"/>
                </a:solidFill>
              </a:rPr>
              <a:t>), the main source of royal income, rose dramatically after the 1490s. Total revenue rocketed from 80,000 ducats in 1474 to 2.3 million in 1504.</a:t>
            </a:r>
            <a:endParaRPr kumimoji="0" lang="en-US" sz="2200" b="0" i="0" u="none" strike="noStrike" kern="1200" cap="none" spc="0" normalizeH="0" baseline="0" noProof="0" dirty="0" smtClean="0">
              <a:ln>
                <a:noFill/>
              </a:ln>
              <a:solidFill>
                <a:schemeClr val="tx2"/>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1"/>
              </a:buClr>
              <a:buSzPct val="85000"/>
              <a:buFont typeface="Wingdings 2"/>
              <a:buChar char=""/>
              <a:tabLst/>
              <a:defRPr/>
            </a:pPr>
            <a:r>
              <a:rPr kumimoji="0" lang="en-US" sz="2700" b="0" i="0" u="none" strike="noStrike" kern="1200" cap="none" spc="0" normalizeH="0" baseline="0" noProof="0" dirty="0" smtClean="0">
                <a:ln>
                  <a:noFill/>
                </a:ln>
                <a:solidFill>
                  <a:schemeClr val="tx1"/>
                </a:solidFill>
                <a:effectLst/>
                <a:uLnTx/>
                <a:uFillTx/>
                <a:latin typeface="+mn-lt"/>
                <a:ea typeface="+mn-ea"/>
                <a:cs typeface="+mn-cs"/>
              </a:rPr>
              <a:t>Military and Diplomats:</a:t>
            </a:r>
          </a:p>
          <a:p>
            <a:pPr marL="548640" marR="0" lvl="1" indent="-274320" algn="l" defTabSz="914400" rtl="0" eaLnBrk="1" fontAlgn="auto" latinLnBrk="0" hangingPunct="1">
              <a:lnSpc>
                <a:spcPct val="100000"/>
              </a:lnSpc>
              <a:spcBef>
                <a:spcPct val="20000"/>
              </a:spcBef>
              <a:spcAft>
                <a:spcPts val="0"/>
              </a:spcAft>
              <a:buClr>
                <a:schemeClr val="accent2"/>
              </a:buClr>
              <a:buSzPct val="70000"/>
              <a:buFont typeface="Wingdings"/>
              <a:buChar char=""/>
              <a:tabLst/>
              <a:defRPr/>
            </a:pPr>
            <a:r>
              <a:rPr kumimoji="0" lang="en-US" sz="2200" b="0" i="0" u="none" strike="noStrike" kern="1200" cap="none" spc="0" normalizeH="0" baseline="0" noProof="0" dirty="0" smtClean="0">
                <a:ln>
                  <a:noFill/>
                </a:ln>
                <a:solidFill>
                  <a:schemeClr val="tx2"/>
                </a:solidFill>
                <a:effectLst/>
                <a:uLnTx/>
                <a:uFillTx/>
                <a:latin typeface="+mn-lt"/>
                <a:ea typeface="+mn-ea"/>
                <a:cs typeface="+mn-cs"/>
              </a:rPr>
              <a:t>Ferdinand</a:t>
            </a:r>
            <a:r>
              <a:rPr kumimoji="0" lang="en-US" sz="2200" b="0" i="0" u="none" strike="noStrike" kern="1200" cap="none" spc="0" normalizeH="0" noProof="0" dirty="0" smtClean="0">
                <a:ln>
                  <a:noFill/>
                </a:ln>
                <a:solidFill>
                  <a:schemeClr val="tx2"/>
                </a:solidFill>
                <a:effectLst/>
                <a:uLnTx/>
                <a:uFillTx/>
                <a:latin typeface="+mn-lt"/>
                <a:ea typeface="+mn-ea"/>
                <a:cs typeface="+mn-cs"/>
              </a:rPr>
              <a:t> s</a:t>
            </a:r>
            <a:r>
              <a:rPr kumimoji="0" lang="en-US" sz="2200" b="0" i="0" u="none" strike="noStrike" kern="1200" cap="none" spc="0" normalizeH="0" baseline="0" noProof="0" dirty="0" smtClean="0">
                <a:ln>
                  <a:noFill/>
                </a:ln>
                <a:solidFill>
                  <a:schemeClr val="tx2"/>
                </a:solidFill>
                <a:effectLst/>
                <a:uLnTx/>
                <a:uFillTx/>
                <a:latin typeface="+mn-lt"/>
                <a:ea typeface="+mn-ea"/>
                <a:cs typeface="+mn-cs"/>
              </a:rPr>
              <a:t>trengthened standing </a:t>
            </a:r>
          </a:p>
          <a:p>
            <a:pPr marL="548640" marR="0" lvl="1" indent="-274320" algn="l" defTabSz="914400" rtl="0" eaLnBrk="1" fontAlgn="auto" latinLnBrk="0" hangingPunct="1">
              <a:lnSpc>
                <a:spcPct val="100000"/>
              </a:lnSpc>
              <a:spcBef>
                <a:spcPct val="20000"/>
              </a:spcBef>
              <a:spcAft>
                <a:spcPts val="0"/>
              </a:spcAft>
              <a:buClr>
                <a:schemeClr val="accent2"/>
              </a:buClr>
              <a:buSzPct val="70000"/>
              <a:buFont typeface="Wingdings"/>
              <a:buNone/>
              <a:tabLst/>
              <a:defRPr/>
            </a:pPr>
            <a:r>
              <a:rPr kumimoji="0" lang="en-US" sz="2200" b="0" i="0" u="none" strike="noStrike" kern="1200" cap="none" spc="0" normalizeH="0" baseline="0" noProof="0" dirty="0" smtClean="0">
                <a:ln>
                  <a:noFill/>
                </a:ln>
                <a:solidFill>
                  <a:schemeClr val="tx2"/>
                </a:solidFill>
                <a:effectLst/>
                <a:uLnTx/>
                <a:uFillTx/>
                <a:latin typeface="+mn-lt"/>
                <a:ea typeface="+mn-ea"/>
                <a:cs typeface="+mn-cs"/>
              </a:rPr>
              <a:t>	army and</a:t>
            </a:r>
            <a:r>
              <a:rPr kumimoji="0" lang="en-US" sz="2200" b="0" i="0" u="none" strike="noStrike" kern="1200" cap="none" spc="0" normalizeH="0" noProof="0" dirty="0" smtClean="0">
                <a:ln>
                  <a:noFill/>
                </a:ln>
                <a:solidFill>
                  <a:schemeClr val="tx2"/>
                </a:solidFill>
                <a:effectLst/>
                <a:uLnTx/>
                <a:uFillTx/>
                <a:latin typeface="+mn-lt"/>
                <a:ea typeface="+mn-ea"/>
                <a:cs typeface="+mn-cs"/>
              </a:rPr>
              <a:t> made it the most effective in Europe, as it soon dominated Italy</a:t>
            </a:r>
            <a:endParaRPr kumimoji="0" lang="en-US" sz="2200" b="0" i="0" u="none" strike="noStrike" kern="1200" cap="none" spc="0" normalizeH="0" baseline="0" noProof="0" dirty="0" smtClean="0">
              <a:ln>
                <a:noFill/>
              </a:ln>
              <a:solidFill>
                <a:schemeClr val="tx2"/>
              </a:solidFill>
              <a:effectLst/>
              <a:uLnTx/>
              <a:uFillTx/>
              <a:latin typeface="+mn-lt"/>
              <a:ea typeface="+mn-ea"/>
              <a:cs typeface="+mn-cs"/>
            </a:endParaRPr>
          </a:p>
          <a:p>
            <a:pPr marL="548640" marR="0" lvl="1" indent="-274320" algn="l" defTabSz="914400" rtl="0" eaLnBrk="1" fontAlgn="auto" latinLnBrk="0" hangingPunct="1">
              <a:lnSpc>
                <a:spcPct val="100000"/>
              </a:lnSpc>
              <a:spcBef>
                <a:spcPct val="20000"/>
              </a:spcBef>
              <a:spcAft>
                <a:spcPts val="0"/>
              </a:spcAft>
              <a:buClr>
                <a:schemeClr val="accent2"/>
              </a:buClr>
              <a:buSzPct val="70000"/>
              <a:buFont typeface="Wingdings"/>
              <a:buChar char=""/>
              <a:tabLst/>
              <a:defRPr/>
            </a:pPr>
            <a:r>
              <a:rPr kumimoji="0" lang="en-US" sz="2200" b="0" i="0" u="none" strike="noStrike" kern="1200" cap="none" spc="0" normalizeH="0" baseline="0" noProof="0" dirty="0" smtClean="0">
                <a:ln>
                  <a:noFill/>
                </a:ln>
                <a:solidFill>
                  <a:schemeClr val="tx2"/>
                </a:solidFill>
                <a:effectLst/>
                <a:uLnTx/>
                <a:uFillTx/>
                <a:latin typeface="+mn-lt"/>
                <a:ea typeface="+mn-ea"/>
                <a:cs typeface="+mn-cs"/>
              </a:rPr>
              <a:t>Ferdinand founded a diplomatic </a:t>
            </a:r>
          </a:p>
          <a:p>
            <a:pPr marL="548640" marR="0" lvl="1" indent="-274320" algn="l" defTabSz="914400" rtl="0" eaLnBrk="1" fontAlgn="auto" latinLnBrk="0" hangingPunct="1">
              <a:lnSpc>
                <a:spcPct val="100000"/>
              </a:lnSpc>
              <a:spcBef>
                <a:spcPct val="20000"/>
              </a:spcBef>
              <a:spcAft>
                <a:spcPts val="0"/>
              </a:spcAft>
              <a:buClr>
                <a:schemeClr val="accent2"/>
              </a:buClr>
              <a:buSzPct val="70000"/>
              <a:buFont typeface="Wingdings"/>
              <a:buNone/>
              <a:tabLst/>
              <a:defRPr/>
            </a:pPr>
            <a:r>
              <a:rPr kumimoji="0" lang="en-US" sz="2200" b="0" i="0" u="none" strike="noStrike" kern="1200" cap="none" spc="0" normalizeH="0" baseline="0" noProof="0" dirty="0" smtClean="0">
                <a:ln>
                  <a:noFill/>
                </a:ln>
                <a:solidFill>
                  <a:schemeClr val="tx2"/>
                </a:solidFill>
                <a:effectLst/>
                <a:uLnTx/>
                <a:uFillTx/>
                <a:latin typeface="+mn-lt"/>
                <a:ea typeface="+mn-ea"/>
                <a:cs typeface="+mn-cs"/>
              </a:rPr>
              <a:t>	system that centered on </a:t>
            </a:r>
            <a:r>
              <a:rPr lang="en-US" sz="2200" dirty="0" smtClean="0">
                <a:solidFill>
                  <a:schemeClr val="tx2"/>
                </a:solidFill>
              </a:rPr>
              <a:t>5 permanent embassies. These ambassadors’ reports and activities made him the most informed ruler of international European politics</a:t>
            </a:r>
            <a:endParaRPr kumimoji="0" lang="en-US" sz="27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5-Point Star 6">
            <a:hlinkClick r:id="rId4"/>
            <a:hlinkHover r:id="rId4"/>
          </p:cNvPr>
          <p:cNvSpPr/>
          <p:nvPr/>
        </p:nvSpPr>
        <p:spPr>
          <a:xfrm>
            <a:off x="3931865" y="5277165"/>
            <a:ext cx="826088" cy="860633"/>
          </a:xfrm>
          <a:prstGeom prst="star5">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8" name="TextBox 7"/>
          <p:cNvSpPr txBox="1"/>
          <p:nvPr/>
        </p:nvSpPr>
        <p:spPr>
          <a:xfrm>
            <a:off x="3318640" y="6137798"/>
            <a:ext cx="2538612" cy="492443"/>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sz="1300" dirty="0" smtClean="0"/>
              <a:t>More on the achievements, including the Inquisition</a:t>
            </a:r>
            <a:endParaRPr lang="en-US" sz="1300" dirty="0"/>
          </a:p>
        </p:txBody>
      </p:sp>
      <p:cxnSp>
        <p:nvCxnSpPr>
          <p:cNvPr id="10" name="Curved Connector 9"/>
          <p:cNvCxnSpPr/>
          <p:nvPr/>
        </p:nvCxnSpPr>
        <p:spPr>
          <a:xfrm rot="5400000" flipH="1" flipV="1">
            <a:off x="3320888" y="5773042"/>
            <a:ext cx="764755" cy="457200"/>
          </a:xfrm>
          <a:prstGeom prst="curvedConnector3">
            <a:avLst>
              <a:gd name="adj1" fmla="val 99977"/>
            </a:avLst>
          </a:prstGeom>
          <a:ln>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Holy Roman Empire: Charles V</a:t>
            </a:r>
            <a:endParaRPr lang="en-US" dirty="0"/>
          </a:p>
        </p:txBody>
      </p:sp>
      <p:sp>
        <p:nvSpPr>
          <p:cNvPr id="3" name="Content Placeholder 2"/>
          <p:cNvSpPr>
            <a:spLocks noGrp="1"/>
          </p:cNvSpPr>
          <p:nvPr>
            <p:ph sz="quarter" idx="1"/>
          </p:nvPr>
        </p:nvSpPr>
        <p:spPr>
          <a:xfrm>
            <a:off x="110970" y="1393176"/>
            <a:ext cx="7323835" cy="5314010"/>
          </a:xfrm>
        </p:spPr>
        <p:txBody>
          <a:bodyPr>
            <a:normAutofit fontScale="55000" lnSpcReduction="20000"/>
          </a:bodyPr>
          <a:lstStyle/>
          <a:p>
            <a:r>
              <a:rPr lang="en-US" dirty="0" smtClean="0"/>
              <a:t>Became ruler after death of Maximilian in 1519 and won the imperial election of 1519</a:t>
            </a:r>
          </a:p>
          <a:p>
            <a:r>
              <a:rPr lang="en-US" dirty="0" smtClean="0"/>
              <a:t>Endured much criticism as HRE, as he spoke no Castilian and placed members of his Flemish assistants in government positions, igniting the anger of the nobility</a:t>
            </a:r>
          </a:p>
          <a:p>
            <a:pPr lvl="1"/>
            <a:r>
              <a:rPr lang="en-US" sz="2545" dirty="0" smtClean="0"/>
              <a:t>He was feared to be an absentee ruler with little interest in home affairs. Thus, revolts began to break out in Spain’s towns around 1520, and these troubles were among many that Charles would encounter. However these communes began to resent not only the monarch, </a:t>
            </a:r>
            <a:r>
              <a:rPr lang="en-US" sz="2364" dirty="0" smtClean="0"/>
              <a:t>but also social issues, leading to the resentment of privilege among the nobility</a:t>
            </a:r>
          </a:p>
          <a:p>
            <a:r>
              <a:rPr lang="en-US" dirty="0" smtClean="0"/>
              <a:t>Charles had too many commitments and was ceaselessly at war. He could not remove local independence and restore royal authority.</a:t>
            </a:r>
          </a:p>
          <a:p>
            <a:pPr lvl="1"/>
            <a:r>
              <a:rPr lang="en-US" sz="2545" dirty="0" smtClean="0"/>
              <a:t>Although he made sure his entire administration was Spanish, his subjects felt that most of Charles’s wars helped his ambitions as emperor, but had no relation to Spain. </a:t>
            </a:r>
            <a:endParaRPr lang="en-US" sz="2364" dirty="0" smtClean="0"/>
          </a:p>
          <a:p>
            <a:pPr lvl="1"/>
            <a:r>
              <a:rPr lang="en-US" sz="2364" dirty="0" smtClean="0"/>
              <a:t>His son, Phillip II, succeeded him and ruled Spain while the Habsburg and HRE dominions were handed to his uncle, Ferdinand I</a:t>
            </a:r>
          </a:p>
          <a:p>
            <a:r>
              <a:rPr lang="en-US" dirty="0" smtClean="0"/>
              <a:t>Charles was away from Spain for many years. His representatives, in his absence, enlarged the bureaucracy and system of councils in the 1520s that had begun under Ferdinand and Isabella.</a:t>
            </a:r>
          </a:p>
          <a:p>
            <a:pPr lvl="1"/>
            <a:r>
              <a:rPr lang="en-US" sz="2545" dirty="0" smtClean="0"/>
              <a:t>There were two types of council &amp; one for each department of government. The other was for each territory </a:t>
            </a:r>
            <a:r>
              <a:rPr lang="en-US" sz="2364" dirty="0" smtClean="0"/>
              <a:t>that the crown ruled (Aragon, Castile, Italy, the Indies, and the Low Countries. All councils reported to the king but ran independently in his absence.</a:t>
            </a:r>
          </a:p>
          <a:p>
            <a:pPr lvl="1"/>
            <a:r>
              <a:rPr lang="en-US" sz="2364" dirty="0" smtClean="0"/>
              <a:t>Viceroys in every large area controlled the administration under the supervision of the </a:t>
            </a:r>
            <a:r>
              <a:rPr lang="en-US" sz="2364" i="1" dirty="0" smtClean="0"/>
              <a:t>audencia</a:t>
            </a:r>
            <a:r>
              <a:rPr lang="en-US" sz="2364" dirty="0" smtClean="0"/>
              <a:t> (territorial council). Communication was slow, but the detailed centralization increased power.</a:t>
            </a:r>
          </a:p>
        </p:txBody>
      </p:sp>
      <p:pic>
        <p:nvPicPr>
          <p:cNvPr id="4" name="Picture 3" descr="user4065_pic269_1293991653.jpg"/>
          <p:cNvPicPr>
            <a:picLocks noChangeAspect="1"/>
          </p:cNvPicPr>
          <p:nvPr/>
        </p:nvPicPr>
        <p:blipFill>
          <a:blip r:embed="rId2"/>
          <a:stretch>
            <a:fillRect/>
          </a:stretch>
        </p:blipFill>
        <p:spPr>
          <a:xfrm>
            <a:off x="7300662" y="1393176"/>
            <a:ext cx="1598930" cy="2034283"/>
          </a:xfrm>
          <a:prstGeom prst="ellipse">
            <a:avLst/>
          </a:prstGeom>
          <a:solidFill>
            <a:schemeClr val="accent1"/>
          </a:solidFill>
          <a:ln w="3175" cap="rnd" cmpd="sng" algn="ctr">
            <a:solidFill>
              <a:schemeClr val="accent2"/>
            </a:solidFill>
            <a:prstDash val="solid"/>
            <a:round/>
            <a:headEnd type="none" w="med" len="med"/>
            <a:tailEnd type="none" w="med" len="med"/>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TextBox 4"/>
          <p:cNvSpPr txBox="1"/>
          <p:nvPr/>
        </p:nvSpPr>
        <p:spPr>
          <a:xfrm>
            <a:off x="145581" y="6384020"/>
            <a:ext cx="1466877" cy="323165"/>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sz="1500" dirty="0" smtClean="0">
                <a:solidFill>
                  <a:srgbClr val="7F7F7F"/>
                </a:solidFill>
                <a:sym typeface="Wingdings"/>
                <a:hlinkClick r:id="rId3" action="ppaction://hlinksldjump"/>
              </a:rPr>
              <a:t></a:t>
            </a:r>
            <a:r>
              <a:rPr lang="en-US" sz="1500" dirty="0" smtClean="0">
                <a:solidFill>
                  <a:srgbClr val="7F7F7F"/>
                </a:solidFill>
                <a:hlinkClick r:id="rId3" action="ppaction://hlinksldjump"/>
              </a:rPr>
              <a:t>MAP</a:t>
            </a:r>
            <a:endParaRPr lang="en-US" sz="1500" dirty="0">
              <a:solidFill>
                <a:srgbClr val="7F7F7F"/>
              </a:solidFill>
            </a:endParaRPr>
          </a:p>
        </p:txBody>
      </p:sp>
      <p:sp>
        <p:nvSpPr>
          <p:cNvPr id="6" name="TextBox 5"/>
          <p:cNvSpPr txBox="1"/>
          <p:nvPr/>
        </p:nvSpPr>
        <p:spPr>
          <a:xfrm>
            <a:off x="7541533" y="4056237"/>
            <a:ext cx="1195979" cy="323165"/>
          </a:xfrm>
          <a:prstGeom prst="rect">
            <a:avLst/>
          </a:prstGeom>
          <a:noFill/>
        </p:spPr>
        <p:txBody>
          <a:bodyPr wrap="square" rtlCol="0">
            <a:spAutoFit/>
          </a:bodyPr>
          <a:lstStyle/>
          <a:p>
            <a:r>
              <a:rPr lang="en-US" sz="1500" dirty="0" smtClean="0"/>
              <a:t>Charles V</a:t>
            </a:r>
            <a:endParaRPr lang="en-US" sz="1500" dirty="0"/>
          </a:p>
        </p:txBody>
      </p:sp>
      <p:sp>
        <p:nvSpPr>
          <p:cNvPr id="7" name="TextBox 6"/>
          <p:cNvSpPr txBox="1"/>
          <p:nvPr/>
        </p:nvSpPr>
        <p:spPr>
          <a:xfrm>
            <a:off x="7323836" y="5304077"/>
            <a:ext cx="1689168" cy="492443"/>
          </a:xfrm>
          <a:prstGeom prst="rect">
            <a:avLst/>
          </a:prstGeom>
          <a:noFill/>
        </p:spPr>
        <p:txBody>
          <a:bodyPr wrap="square" rtlCol="0">
            <a:spAutoFit/>
          </a:bodyPr>
          <a:lstStyle/>
          <a:p>
            <a:pPr algn="ctr"/>
            <a:r>
              <a:rPr lang="en-US" sz="1300" dirty="0" smtClean="0"/>
              <a:t>Much additional info on Charles V</a:t>
            </a:r>
            <a:endParaRPr lang="en-US" sz="1300" dirty="0"/>
          </a:p>
        </p:txBody>
      </p:sp>
      <p:sp>
        <p:nvSpPr>
          <p:cNvPr id="8" name="5-Point Star 7">
            <a:hlinkClick r:id="rId4"/>
            <a:hlinkHover r:id="rId4"/>
          </p:cNvPr>
          <p:cNvSpPr/>
          <p:nvPr/>
        </p:nvSpPr>
        <p:spPr>
          <a:xfrm>
            <a:off x="7812788" y="4417193"/>
            <a:ext cx="924724" cy="762359"/>
          </a:xfrm>
          <a:prstGeom prst="star5">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cxnSp>
        <p:nvCxnSpPr>
          <p:cNvPr id="10" name="Curved Connector 9"/>
          <p:cNvCxnSpPr/>
          <p:nvPr/>
        </p:nvCxnSpPr>
        <p:spPr>
          <a:xfrm rot="5400000" flipH="1" flipV="1">
            <a:off x="7201753" y="5006759"/>
            <a:ext cx="688027" cy="271256"/>
          </a:xfrm>
          <a:prstGeom prst="curvedConnector3">
            <a:avLst>
              <a:gd name="adj1" fmla="val 89423"/>
            </a:avLst>
          </a:prstGeom>
          <a:ln>
            <a:tailEnd type="arrow"/>
          </a:ln>
        </p:spPr>
        <p:style>
          <a:lnRef idx="2">
            <a:schemeClr val="accent1"/>
          </a:lnRef>
          <a:fillRef idx="0">
            <a:schemeClr val="accent1"/>
          </a:fillRef>
          <a:effectRef idx="1">
            <a:schemeClr val="accent1"/>
          </a:effectRef>
          <a:fontRef idx="minor">
            <a:schemeClr val="tx1"/>
          </a:fontRef>
        </p:style>
      </p:cxnSp>
      <p:pic>
        <p:nvPicPr>
          <p:cNvPr id="18" name="Picture 17" descr="user4065_pic269_1293991653.jpg"/>
          <p:cNvPicPr>
            <a:picLocks noChangeAspect="1"/>
          </p:cNvPicPr>
          <p:nvPr/>
        </p:nvPicPr>
        <p:blipFill>
          <a:blip r:embed="rId2"/>
          <a:stretch>
            <a:fillRect/>
          </a:stretch>
        </p:blipFill>
        <p:spPr>
          <a:xfrm>
            <a:off x="2690869" y="987552"/>
            <a:ext cx="4324719" cy="550224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8"/>
                                        </p:tgtEl>
                                      </p:cBhvr>
                                    </p:animEffect>
                                    <p:set>
                                      <p:cBhvr>
                                        <p:cTn id="7" dur="1" fill="hold">
                                          <p:stCondLst>
                                            <p:cond delay="4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Holy Roman Empire: Government</a:t>
            </a:r>
            <a:endParaRPr lang="en-US" dirty="0"/>
          </a:p>
        </p:txBody>
      </p:sp>
      <p:sp>
        <p:nvSpPr>
          <p:cNvPr id="3" name="Content Placeholder 2"/>
          <p:cNvSpPr>
            <a:spLocks noGrp="1"/>
          </p:cNvSpPr>
          <p:nvPr>
            <p:ph sz="quarter" idx="1"/>
          </p:nvPr>
        </p:nvSpPr>
        <p:spPr>
          <a:xfrm>
            <a:off x="145581" y="1527048"/>
            <a:ext cx="8842757" cy="4856972"/>
          </a:xfrm>
        </p:spPr>
        <p:txBody>
          <a:bodyPr>
            <a:normAutofit fontScale="70000" lnSpcReduction="20000"/>
          </a:bodyPr>
          <a:lstStyle/>
          <a:p>
            <a:r>
              <a:rPr lang="en-US" dirty="0" smtClean="0"/>
              <a:t>Finances:</a:t>
            </a:r>
          </a:p>
          <a:p>
            <a:pPr lvl="1"/>
            <a:r>
              <a:rPr lang="en-US" dirty="0" smtClean="0"/>
              <a:t>The Habsburgs’ constant wars increased the burden on Spaniards and was not equally distributed among provinces. The only aspect that saved Charles’s finances were the influx of treasure from America. Charles was receiving about 800,000 ducats of treasure each year.</a:t>
            </a:r>
          </a:p>
          <a:p>
            <a:r>
              <a:rPr lang="en-US" dirty="0" smtClean="0"/>
              <a:t>Princes ruled local cities and had a substantial amount of wealth, as many were located near the Rhine river. </a:t>
            </a:r>
          </a:p>
          <a:p>
            <a:pPr lvl="1"/>
            <a:r>
              <a:rPr lang="en-US" dirty="0" smtClean="0"/>
              <a:t>Princes of HRE ignored central government as they gained a strong foothold in Holy Roman Emperor territories. Selfish for personal power, these princes ruled cities that were independent from the emperor, preventing him from using their wealth/services.</a:t>
            </a:r>
          </a:p>
          <a:p>
            <a:r>
              <a:rPr lang="en-US" dirty="0" smtClean="0"/>
              <a:t>Only the Diet worked alongside the emperor. Consisting of three assemblies, representatives of the cities, the princes, and the seven electors who elected the new emperor, the princes were able to use its legislation to secure their position again cities and lesser nobility.</a:t>
            </a:r>
          </a:p>
          <a:p>
            <a:r>
              <a:rPr lang="en-US" dirty="0" smtClean="0"/>
              <a:t>In 1945, Charles V created a tribunal to settle disputes among local powers.</a:t>
            </a:r>
          </a:p>
          <a:p>
            <a:pPr lvl="1"/>
            <a:r>
              <a:rPr lang="en-US" dirty="0" smtClean="0"/>
              <a:t>Financed by princes, it ended lawlessness and its use of Roman Law influenced legislation and justice.</a:t>
            </a:r>
          </a:p>
          <a:p>
            <a:r>
              <a:rPr lang="en-US" dirty="0" smtClean="0"/>
              <a:t>Other reform attempts failed because of the tightened hold of other princes on personal territories</a:t>
            </a:r>
          </a:p>
          <a:p>
            <a:pPr lvl="1"/>
            <a:r>
              <a:rPr lang="en-US" dirty="0" smtClean="0"/>
              <a:t>Religious dissension of the Reformation worsened Charles’ rivalries and divided the princes. His many commitments lead to his failure to build a strong centralized government.</a:t>
            </a:r>
            <a:endParaRPr lang="en-US" dirty="0"/>
          </a:p>
        </p:txBody>
      </p:sp>
      <p:sp>
        <p:nvSpPr>
          <p:cNvPr id="4" name="TextBox 3"/>
          <p:cNvSpPr txBox="1"/>
          <p:nvPr/>
        </p:nvSpPr>
        <p:spPr>
          <a:xfrm>
            <a:off x="145581" y="6384020"/>
            <a:ext cx="1466877" cy="323165"/>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sz="1500" dirty="0" smtClean="0">
                <a:solidFill>
                  <a:srgbClr val="7F7F7F"/>
                </a:solidFill>
                <a:sym typeface="Wingdings"/>
                <a:hlinkClick r:id="rId2" action="ppaction://hlinksldjump"/>
              </a:rPr>
              <a:t></a:t>
            </a:r>
            <a:r>
              <a:rPr lang="en-US" sz="1500" dirty="0" smtClean="0">
                <a:solidFill>
                  <a:srgbClr val="7F7F7F"/>
                </a:solidFill>
                <a:hlinkClick r:id="rId2" action="ppaction://hlinksldjump"/>
              </a:rPr>
              <a:t>MAP</a:t>
            </a:r>
            <a:endParaRPr lang="en-US" sz="1500" dirty="0">
              <a:solidFill>
                <a:srgbClr val="7F7F7F"/>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Works Cited</a:t>
            </a:r>
            <a:endParaRPr lang="en-US" dirty="0"/>
          </a:p>
        </p:txBody>
      </p:sp>
      <p:sp>
        <p:nvSpPr>
          <p:cNvPr id="3" name="Content Placeholder 2"/>
          <p:cNvSpPr>
            <a:spLocks noGrp="1"/>
          </p:cNvSpPr>
          <p:nvPr>
            <p:ph sz="quarter" idx="1"/>
          </p:nvPr>
        </p:nvSpPr>
        <p:spPr/>
        <p:txBody>
          <a:bodyPr>
            <a:normAutofit fontScale="70000" lnSpcReduction="20000"/>
          </a:bodyPr>
          <a:lstStyle/>
          <a:p>
            <a:r>
              <a:rPr lang="en-US" dirty="0" smtClean="0"/>
              <a:t>"All About Romance Novels - An Introduction to Early Modern European History (16th </a:t>
            </a:r>
          </a:p>
          <a:p>
            <a:r>
              <a:rPr lang="en-US" dirty="0" smtClean="0"/>
              <a:t>&amp; 17th Centuries)." </a:t>
            </a:r>
            <a:r>
              <a:rPr lang="en-US" i="1" dirty="0" smtClean="0"/>
              <a:t>All About Romance Novels - An Introduction to Early Modern European History (16th &amp; 17th Centuries)</a:t>
            </a:r>
            <a:r>
              <a:rPr lang="en-US" dirty="0" smtClean="0"/>
              <a:t>. </a:t>
            </a:r>
            <a:r>
              <a:rPr lang="en-US" dirty="0" err="1" smtClean="0"/>
              <a:t>N.p</a:t>
            </a:r>
            <a:r>
              <a:rPr lang="en-US" dirty="0" smtClean="0"/>
              <a:t>., </a:t>
            </a:r>
            <a:r>
              <a:rPr lang="en-US" dirty="0" err="1" smtClean="0"/>
              <a:t>n.d</a:t>
            </a:r>
            <a:r>
              <a:rPr lang="en-US" dirty="0" smtClean="0"/>
              <a:t>. Web. 18 Dec. 2012.</a:t>
            </a:r>
          </a:p>
          <a:p>
            <a:r>
              <a:rPr lang="en-US" dirty="0" smtClean="0"/>
              <a:t>"British History Timeline." </a:t>
            </a:r>
            <a:r>
              <a:rPr lang="en-US" i="1" dirty="0" smtClean="0"/>
              <a:t>BBC News</a:t>
            </a:r>
            <a:r>
              <a:rPr lang="en-US" dirty="0" smtClean="0"/>
              <a:t>. BBC, </a:t>
            </a:r>
            <a:r>
              <a:rPr lang="en-US" dirty="0" err="1" smtClean="0"/>
              <a:t>n.d</a:t>
            </a:r>
            <a:r>
              <a:rPr lang="en-US" dirty="0" smtClean="0"/>
              <a:t>. Web. 18 Dec. 2012.</a:t>
            </a:r>
          </a:p>
          <a:p>
            <a:r>
              <a:rPr lang="en-US" dirty="0" smtClean="0"/>
              <a:t>Chambers, Mortimer. 9th ed. Vol. 1. </a:t>
            </a:r>
            <a:r>
              <a:rPr lang="en-US" dirty="0" err="1" smtClean="0"/>
              <a:t>N.p</a:t>
            </a:r>
            <a:r>
              <a:rPr lang="en-US" dirty="0" smtClean="0"/>
              <a:t>.: McGraw Hill, 1974. Print. </a:t>
            </a:r>
          </a:p>
          <a:p>
            <a:r>
              <a:rPr lang="en-US" dirty="0" smtClean="0"/>
              <a:t>"Charles V, Holy Roman Emperor (1500-1558) </a:t>
            </a:r>
            <a:r>
              <a:rPr lang="en-US" dirty="0" err="1" smtClean="0"/>
              <a:t>â</a:t>
            </a:r>
            <a:r>
              <a:rPr lang="en-US" dirty="0" smtClean="0"/>
              <a:t> GAMEO." </a:t>
            </a:r>
            <a:r>
              <a:rPr lang="en-US" i="1" dirty="0" smtClean="0"/>
              <a:t>Charles V, Holy Roman </a:t>
            </a:r>
            <a:endParaRPr lang="en-US" dirty="0" smtClean="0"/>
          </a:p>
          <a:p>
            <a:r>
              <a:rPr lang="en-US" i="1" dirty="0" smtClean="0"/>
              <a:t>	Emperor (1500-1558) </a:t>
            </a:r>
            <a:r>
              <a:rPr lang="en-US" i="1" dirty="0" err="1" smtClean="0"/>
              <a:t>â</a:t>
            </a:r>
            <a:r>
              <a:rPr lang="en-US" i="1" dirty="0" smtClean="0"/>
              <a:t> GAMEO</a:t>
            </a:r>
            <a:r>
              <a:rPr lang="en-US" dirty="0" smtClean="0"/>
              <a:t>. </a:t>
            </a:r>
            <a:r>
              <a:rPr lang="en-US" dirty="0" err="1" smtClean="0"/>
              <a:t>N.p</a:t>
            </a:r>
            <a:r>
              <a:rPr lang="en-US" dirty="0" smtClean="0"/>
              <a:t>., </a:t>
            </a:r>
            <a:r>
              <a:rPr lang="en-US" dirty="0" err="1" smtClean="0"/>
              <a:t>n.d</a:t>
            </a:r>
            <a:r>
              <a:rPr lang="en-US" dirty="0" smtClean="0"/>
              <a:t>. Web. 18 Dec. 2012.</a:t>
            </a:r>
          </a:p>
          <a:p>
            <a:r>
              <a:rPr lang="en-US" dirty="0" smtClean="0"/>
              <a:t>"Charles VIII." </a:t>
            </a:r>
            <a:r>
              <a:rPr lang="en-US" i="1" dirty="0" smtClean="0"/>
              <a:t>Charles VIII</a:t>
            </a:r>
            <a:r>
              <a:rPr lang="en-US" dirty="0" smtClean="0"/>
              <a:t>. </a:t>
            </a:r>
            <a:r>
              <a:rPr lang="en-US" dirty="0" err="1" smtClean="0"/>
              <a:t>N.p</a:t>
            </a:r>
            <a:r>
              <a:rPr lang="en-US" dirty="0" smtClean="0"/>
              <a:t>., </a:t>
            </a:r>
            <a:r>
              <a:rPr lang="en-US" dirty="0" err="1" smtClean="0"/>
              <a:t>n.d</a:t>
            </a:r>
            <a:r>
              <a:rPr lang="en-US" dirty="0" smtClean="0"/>
              <a:t>. Web. 18 Dec. 2012.</a:t>
            </a:r>
          </a:p>
          <a:p>
            <a:r>
              <a:rPr lang="en-US" dirty="0" smtClean="0"/>
              <a:t>"Francis I." </a:t>
            </a:r>
            <a:r>
              <a:rPr lang="en-US" i="1" dirty="0" smtClean="0"/>
              <a:t>Francis I</a:t>
            </a:r>
            <a:r>
              <a:rPr lang="en-US" dirty="0" smtClean="0"/>
              <a:t>. </a:t>
            </a:r>
            <a:r>
              <a:rPr lang="en-US" dirty="0" err="1" smtClean="0"/>
              <a:t>N.p</a:t>
            </a:r>
            <a:r>
              <a:rPr lang="en-US" dirty="0" smtClean="0"/>
              <a:t>., </a:t>
            </a:r>
            <a:r>
              <a:rPr lang="en-US" dirty="0" err="1" smtClean="0"/>
              <a:t>n.d</a:t>
            </a:r>
            <a:r>
              <a:rPr lang="en-US" dirty="0" smtClean="0"/>
              <a:t>. Web. 18 Dec. 2012.</a:t>
            </a:r>
          </a:p>
          <a:p>
            <a:r>
              <a:rPr lang="en-US" dirty="0" smtClean="0"/>
              <a:t>"Henry VII and JP's." </a:t>
            </a:r>
            <a:r>
              <a:rPr lang="en-US" i="1" dirty="0" smtClean="0"/>
              <a:t>Henry VII and JP's</a:t>
            </a:r>
            <a:r>
              <a:rPr lang="en-US" dirty="0" smtClean="0"/>
              <a:t>. </a:t>
            </a:r>
            <a:r>
              <a:rPr lang="en-US" dirty="0" err="1" smtClean="0"/>
              <a:t>N.p</a:t>
            </a:r>
            <a:r>
              <a:rPr lang="en-US" dirty="0" smtClean="0"/>
              <a:t>., </a:t>
            </a:r>
            <a:r>
              <a:rPr lang="en-US" dirty="0" err="1" smtClean="0"/>
              <a:t>n.d</a:t>
            </a:r>
            <a:r>
              <a:rPr lang="en-US" dirty="0" smtClean="0"/>
              <a:t>. Web. 18 Dec. 2012.</a:t>
            </a:r>
          </a:p>
          <a:p>
            <a:r>
              <a:rPr lang="en-US" dirty="0" smtClean="0"/>
              <a:t>"History of the Monarchy The Tudors Henry VII." </a:t>
            </a:r>
            <a:r>
              <a:rPr lang="en-US" i="1" dirty="0" smtClean="0"/>
              <a:t>History of the Monarchy The Tudors </a:t>
            </a:r>
            <a:endParaRPr lang="en-US" dirty="0" smtClean="0"/>
          </a:p>
          <a:p>
            <a:r>
              <a:rPr lang="en-US" dirty="0" smtClean="0"/>
              <a:t>	</a:t>
            </a:r>
            <a:r>
              <a:rPr lang="en-US" i="1" dirty="0" smtClean="0"/>
              <a:t>Henry VII</a:t>
            </a:r>
            <a:r>
              <a:rPr lang="en-US" dirty="0" smtClean="0"/>
              <a:t>. </a:t>
            </a:r>
            <a:r>
              <a:rPr lang="en-US" dirty="0" err="1" smtClean="0"/>
              <a:t>N.p</a:t>
            </a:r>
            <a:r>
              <a:rPr lang="en-US" dirty="0" smtClean="0"/>
              <a:t>., </a:t>
            </a:r>
            <a:r>
              <a:rPr lang="en-US" dirty="0" err="1" smtClean="0"/>
              <a:t>n.d</a:t>
            </a:r>
            <a:r>
              <a:rPr lang="en-US" dirty="0" smtClean="0"/>
              <a:t>. Web. 18 Dec. 2012.</a:t>
            </a:r>
          </a:p>
        </p:txBody>
      </p:sp>
      <p:grpSp>
        <p:nvGrpSpPr>
          <p:cNvPr id="7" name="Group 6"/>
          <p:cNvGrpSpPr/>
          <p:nvPr/>
        </p:nvGrpSpPr>
        <p:grpSpPr>
          <a:xfrm>
            <a:off x="1232200" y="1527048"/>
            <a:ext cx="6854627" cy="4572000"/>
            <a:chOff x="1232200" y="1527048"/>
            <a:chExt cx="6854627" cy="4572000"/>
          </a:xfrm>
        </p:grpSpPr>
        <p:pic>
          <p:nvPicPr>
            <p:cNvPr id="5" name="Picture 4" descr="Rooftop-of-The-Duomo-Florence-Italy.jpg"/>
            <p:cNvPicPr>
              <a:picLocks noChangeAspect="1"/>
            </p:cNvPicPr>
            <p:nvPr/>
          </p:nvPicPr>
          <p:blipFill>
            <a:blip r:embed="rId2"/>
            <a:stretch>
              <a:fillRect/>
            </a:stretch>
          </p:blipFill>
          <p:spPr>
            <a:xfrm>
              <a:off x="1232200" y="1527048"/>
              <a:ext cx="6854627" cy="4572000"/>
            </a:xfrm>
            <a:prstGeom prst="rect">
              <a:avLst/>
            </a:prstGeom>
          </p:spPr>
        </p:pic>
        <p:sp>
          <p:nvSpPr>
            <p:cNvPr id="6" name="TextBox 5"/>
            <p:cNvSpPr txBox="1"/>
            <p:nvPr/>
          </p:nvSpPr>
          <p:spPr>
            <a:xfrm>
              <a:off x="3933168" y="1849348"/>
              <a:ext cx="2428948" cy="369332"/>
            </a:xfrm>
            <a:prstGeom prst="rect">
              <a:avLst/>
            </a:prstGeom>
            <a:noFill/>
          </p:spPr>
          <p:txBody>
            <a:bodyPr wrap="square" rtlCol="0">
              <a:spAutoFit/>
            </a:bodyPr>
            <a:lstStyle/>
            <a:p>
              <a:r>
                <a:rPr lang="en-US" dirty="0" smtClean="0"/>
                <a:t>The End</a:t>
              </a:r>
              <a:endParaRPr lang="en-US"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Works Cited (cont.)</a:t>
            </a:r>
            <a:endParaRPr lang="en-US" dirty="0"/>
          </a:p>
        </p:txBody>
      </p:sp>
      <p:sp>
        <p:nvSpPr>
          <p:cNvPr id="3" name="Content Placeholder 2"/>
          <p:cNvSpPr>
            <a:spLocks noGrp="1"/>
          </p:cNvSpPr>
          <p:nvPr>
            <p:ph sz="quarter" idx="1"/>
          </p:nvPr>
        </p:nvSpPr>
        <p:spPr/>
        <p:txBody>
          <a:bodyPr>
            <a:normAutofit fontScale="55000" lnSpcReduction="20000"/>
          </a:bodyPr>
          <a:lstStyle/>
          <a:p>
            <a:r>
              <a:rPr lang="en-US" dirty="0" smtClean="0"/>
              <a:t>"Isabella and Ferdinand." </a:t>
            </a:r>
            <a:r>
              <a:rPr lang="en-US" i="1" dirty="0" smtClean="0"/>
              <a:t>PBS</a:t>
            </a:r>
            <a:r>
              <a:rPr lang="en-US" dirty="0" smtClean="0"/>
              <a:t>. PBS, </a:t>
            </a:r>
            <a:r>
              <a:rPr lang="en-US" dirty="0" err="1" smtClean="0"/>
              <a:t>n.d</a:t>
            </a:r>
            <a:r>
              <a:rPr lang="en-US" dirty="0" smtClean="0"/>
              <a:t>. Web. 18 Dec. 2012.</a:t>
            </a:r>
          </a:p>
          <a:p>
            <a:r>
              <a:rPr lang="en-US" dirty="0" smtClean="0"/>
              <a:t>"Louis XI." </a:t>
            </a:r>
            <a:r>
              <a:rPr lang="en-US" i="1" dirty="0" smtClean="0"/>
              <a:t>Louis XI</a:t>
            </a:r>
            <a:r>
              <a:rPr lang="en-US" dirty="0" smtClean="0"/>
              <a:t>. </a:t>
            </a:r>
            <a:r>
              <a:rPr lang="en-US" dirty="0" err="1" smtClean="0"/>
              <a:t>N.p</a:t>
            </a:r>
            <a:r>
              <a:rPr lang="en-US" dirty="0" smtClean="0"/>
              <a:t>., </a:t>
            </a:r>
            <a:r>
              <a:rPr lang="en-US" dirty="0" err="1" smtClean="0"/>
              <a:t>n.d</a:t>
            </a:r>
            <a:r>
              <a:rPr lang="en-US" dirty="0" smtClean="0"/>
              <a:t>. Web. 18 Dec. 2012.</a:t>
            </a:r>
          </a:p>
          <a:p>
            <a:r>
              <a:rPr lang="en-US" dirty="0" smtClean="0"/>
              <a:t>"Parliament of England." </a:t>
            </a:r>
            <a:r>
              <a:rPr lang="en-US" i="1" dirty="0" smtClean="0"/>
              <a:t>Wikipedia</a:t>
            </a:r>
            <a:r>
              <a:rPr lang="en-US" dirty="0" smtClean="0"/>
              <a:t>. Wikimedia Foundation, 15 Dec. 2012. Web. 18 Dec. </a:t>
            </a:r>
          </a:p>
          <a:p>
            <a:r>
              <a:rPr lang="en-US" dirty="0" smtClean="0"/>
              <a:t>	2012.</a:t>
            </a:r>
          </a:p>
          <a:p>
            <a:r>
              <a:rPr lang="en-US" dirty="0" smtClean="0"/>
              <a:t>"Philip II." </a:t>
            </a:r>
            <a:r>
              <a:rPr lang="en-US" i="1" dirty="0" smtClean="0"/>
              <a:t>Philip II</a:t>
            </a:r>
            <a:r>
              <a:rPr lang="en-US" dirty="0" smtClean="0"/>
              <a:t>. </a:t>
            </a:r>
            <a:r>
              <a:rPr lang="en-US" dirty="0" err="1" smtClean="0"/>
              <a:t>N.p</a:t>
            </a:r>
            <a:r>
              <a:rPr lang="en-US" dirty="0" smtClean="0"/>
              <a:t>., </a:t>
            </a:r>
            <a:r>
              <a:rPr lang="en-US" dirty="0" err="1" smtClean="0"/>
              <a:t>n.d</a:t>
            </a:r>
            <a:r>
              <a:rPr lang="en-US" dirty="0" smtClean="0"/>
              <a:t>. Web. 18 Dec. 2012.</a:t>
            </a:r>
          </a:p>
          <a:p>
            <a:r>
              <a:rPr lang="en-US" dirty="0" smtClean="0"/>
              <a:t>"Spanish History - United Spain under Ferdinand and Isabella (1479-1516)." </a:t>
            </a:r>
            <a:r>
              <a:rPr lang="en-US" i="1" dirty="0" smtClean="0"/>
              <a:t>Spanish </a:t>
            </a:r>
            <a:endParaRPr lang="en-US" dirty="0" smtClean="0"/>
          </a:p>
          <a:p>
            <a:r>
              <a:rPr lang="en-US" i="1" dirty="0" smtClean="0"/>
              <a:t>History - United Spain under Ferdinand and Isabella (1479-1516)</a:t>
            </a:r>
            <a:r>
              <a:rPr lang="en-US" dirty="0" smtClean="0"/>
              <a:t>. </a:t>
            </a:r>
            <a:r>
              <a:rPr lang="en-US" dirty="0" err="1" smtClean="0"/>
              <a:t>N.p</a:t>
            </a:r>
            <a:r>
              <a:rPr lang="en-US" dirty="0" smtClean="0"/>
              <a:t>., </a:t>
            </a:r>
            <a:r>
              <a:rPr lang="en-US" dirty="0" err="1" smtClean="0"/>
              <a:t>n.d</a:t>
            </a:r>
            <a:r>
              <a:rPr lang="en-US" dirty="0" smtClean="0"/>
              <a:t>. Web. 18 Dec. 2012.</a:t>
            </a:r>
          </a:p>
          <a:p>
            <a:r>
              <a:rPr lang="en-US" dirty="0" smtClean="0"/>
              <a:t>"The Tudors - Tudor Parliaments." </a:t>
            </a:r>
            <a:r>
              <a:rPr lang="en-US" i="1" dirty="0" smtClean="0"/>
              <a:t>The Tudors - Tudor Parliaments</a:t>
            </a:r>
            <a:r>
              <a:rPr lang="en-US" dirty="0" smtClean="0"/>
              <a:t>. </a:t>
            </a:r>
            <a:r>
              <a:rPr lang="en-US" dirty="0" err="1" smtClean="0"/>
              <a:t>N.p</a:t>
            </a:r>
            <a:r>
              <a:rPr lang="en-US" dirty="0" smtClean="0"/>
              <a:t>., </a:t>
            </a:r>
            <a:r>
              <a:rPr lang="en-US" dirty="0" err="1" smtClean="0"/>
              <a:t>n.d</a:t>
            </a:r>
            <a:r>
              <a:rPr lang="en-US" dirty="0" smtClean="0"/>
              <a:t>. Web. 18 </a:t>
            </a:r>
          </a:p>
          <a:p>
            <a:r>
              <a:rPr lang="en-US" dirty="0" smtClean="0"/>
              <a:t>	Dec. 2012.</a:t>
            </a:r>
          </a:p>
          <a:p>
            <a:r>
              <a:rPr lang="en-US" dirty="0" smtClean="0"/>
              <a:t>"Tudor England- Great Britain." </a:t>
            </a:r>
            <a:r>
              <a:rPr lang="en-US" i="1" dirty="0" err="1" smtClean="0"/>
              <a:t>Questia</a:t>
            </a:r>
            <a:r>
              <a:rPr lang="en-US" i="1" dirty="0" smtClean="0"/>
              <a:t>- Trusted Online Search</a:t>
            </a:r>
            <a:r>
              <a:rPr lang="en-US" dirty="0" smtClean="0"/>
              <a:t>. </a:t>
            </a:r>
            <a:r>
              <a:rPr lang="en-US" dirty="0" err="1" smtClean="0"/>
              <a:t>N.p</a:t>
            </a:r>
            <a:r>
              <a:rPr lang="en-US" dirty="0" smtClean="0"/>
              <a:t>., </a:t>
            </a:r>
            <a:r>
              <a:rPr lang="en-US" dirty="0" err="1" smtClean="0"/>
              <a:t>n.d</a:t>
            </a:r>
            <a:r>
              <a:rPr lang="en-US" dirty="0" smtClean="0"/>
              <a:t>. Web. 18 Dec. </a:t>
            </a:r>
          </a:p>
          <a:p>
            <a:r>
              <a:rPr lang="en-US" dirty="0" smtClean="0"/>
              <a:t>	2012.</a:t>
            </a:r>
          </a:p>
          <a:p>
            <a:r>
              <a:rPr lang="en-US" dirty="0" smtClean="0"/>
              <a:t> </a:t>
            </a:r>
          </a:p>
          <a:p>
            <a:r>
              <a:rPr lang="en-US" b="1" dirty="0" smtClean="0"/>
              <a:t>Digital Images:</a:t>
            </a:r>
            <a:endParaRPr lang="en-US" dirty="0" smtClean="0"/>
          </a:p>
          <a:p>
            <a:r>
              <a:rPr lang="en-US" i="1" dirty="0" smtClean="0"/>
              <a:t>Alfonso X 'The Wise' and His Court</a:t>
            </a:r>
            <a:r>
              <a:rPr lang="en-US" dirty="0" smtClean="0"/>
              <a:t>. Digital image. </a:t>
            </a:r>
            <a:r>
              <a:rPr lang="en-US" i="1" dirty="0" smtClean="0"/>
              <a:t>Via </a:t>
            </a:r>
            <a:r>
              <a:rPr lang="en-US" i="1" dirty="0" err="1" smtClean="0"/>
              <a:t>Podiensis</a:t>
            </a:r>
            <a:r>
              <a:rPr lang="en-US" dirty="0" smtClean="0"/>
              <a:t>. </a:t>
            </a:r>
            <a:r>
              <a:rPr lang="en-US" dirty="0" err="1" smtClean="0"/>
              <a:t>N.p</a:t>
            </a:r>
            <a:r>
              <a:rPr lang="en-US" dirty="0" smtClean="0"/>
              <a:t>., </a:t>
            </a:r>
            <a:r>
              <a:rPr lang="en-US" dirty="0" err="1" smtClean="0"/>
              <a:t>n.d</a:t>
            </a:r>
            <a:r>
              <a:rPr lang="en-US" dirty="0" smtClean="0"/>
              <a:t>. Web.</a:t>
            </a:r>
          </a:p>
          <a:p>
            <a:r>
              <a:rPr lang="en-US" i="1" dirty="0" smtClean="0"/>
              <a:t>England Parliament</a:t>
            </a:r>
            <a:r>
              <a:rPr lang="en-US" dirty="0" smtClean="0"/>
              <a:t>. Digital image. </a:t>
            </a:r>
            <a:r>
              <a:rPr lang="en-US" i="1" dirty="0" smtClean="0"/>
              <a:t>UK History</a:t>
            </a:r>
            <a:r>
              <a:rPr lang="en-US" dirty="0" smtClean="0"/>
              <a:t>. </a:t>
            </a:r>
            <a:r>
              <a:rPr lang="en-US" dirty="0" err="1" smtClean="0"/>
              <a:t>N.p</a:t>
            </a:r>
            <a:r>
              <a:rPr lang="en-US" dirty="0" smtClean="0"/>
              <a:t>., </a:t>
            </a:r>
            <a:r>
              <a:rPr lang="en-US" dirty="0" err="1" smtClean="0"/>
              <a:t>n.d</a:t>
            </a:r>
            <a:r>
              <a:rPr lang="en-US" dirty="0" smtClean="0"/>
              <a:t>. Web. 18 Dec. 2012.</a:t>
            </a:r>
          </a:p>
          <a:p>
            <a:r>
              <a:rPr lang="en-US" i="1" dirty="0" smtClean="0"/>
              <a:t>Charles V of France</a:t>
            </a:r>
            <a:r>
              <a:rPr lang="en-US" dirty="0" smtClean="0"/>
              <a:t>. Digital image. </a:t>
            </a:r>
            <a:r>
              <a:rPr lang="en-US" i="1" dirty="0" err="1" smtClean="0"/>
              <a:t>Historum.com</a:t>
            </a:r>
            <a:r>
              <a:rPr lang="en-US" dirty="0" smtClean="0"/>
              <a:t>. </a:t>
            </a:r>
            <a:r>
              <a:rPr lang="en-US" dirty="0" err="1" smtClean="0"/>
              <a:t>N.p</a:t>
            </a:r>
            <a:r>
              <a:rPr lang="en-US" dirty="0" smtClean="0"/>
              <a:t>., </a:t>
            </a:r>
            <a:r>
              <a:rPr lang="en-US" dirty="0" err="1" smtClean="0"/>
              <a:t>n.d</a:t>
            </a:r>
            <a:r>
              <a:rPr lang="en-US" dirty="0" smtClean="0"/>
              <a:t>. Web. 18 Dec. 2012.</a:t>
            </a:r>
          </a:p>
          <a:p>
            <a:r>
              <a:rPr lang="en-US" i="1" dirty="0" smtClean="0"/>
              <a:t>Charles VIII</a:t>
            </a:r>
            <a:r>
              <a:rPr lang="en-US" dirty="0" smtClean="0"/>
              <a:t>. Digital image. </a:t>
            </a:r>
            <a:r>
              <a:rPr lang="en-US" i="1" dirty="0" smtClean="0"/>
              <a:t>Sovereigns De La France</a:t>
            </a:r>
            <a:r>
              <a:rPr lang="en-US" dirty="0" smtClean="0"/>
              <a:t>. </a:t>
            </a:r>
            <a:r>
              <a:rPr lang="en-US" dirty="0" err="1" smtClean="0"/>
              <a:t>N.p</a:t>
            </a:r>
            <a:r>
              <a:rPr lang="en-US" dirty="0" smtClean="0"/>
              <a:t>., </a:t>
            </a:r>
            <a:r>
              <a:rPr lang="en-US" dirty="0" err="1" smtClean="0"/>
              <a:t>n.d</a:t>
            </a:r>
            <a:r>
              <a:rPr lang="en-US" dirty="0" smtClean="0"/>
              <a:t>. Web. 18 Dec. 2012.</a:t>
            </a:r>
          </a:p>
          <a:p>
            <a:r>
              <a:rPr lang="en-US" i="1" dirty="0" smtClean="0"/>
              <a:t>Francis I</a:t>
            </a:r>
            <a:r>
              <a:rPr lang="en-US" dirty="0" smtClean="0"/>
              <a:t>. Digital image. </a:t>
            </a:r>
            <a:r>
              <a:rPr lang="en-US" i="1" dirty="0" err="1" smtClean="0"/>
              <a:t>Biography.com</a:t>
            </a:r>
            <a:r>
              <a:rPr lang="en-US" dirty="0" smtClean="0"/>
              <a:t>. </a:t>
            </a:r>
            <a:r>
              <a:rPr lang="en-US" dirty="0" err="1" smtClean="0"/>
              <a:t>N.p</a:t>
            </a:r>
            <a:r>
              <a:rPr lang="en-US" dirty="0" smtClean="0"/>
              <a:t>., </a:t>
            </a:r>
            <a:r>
              <a:rPr lang="en-US" dirty="0" err="1" smtClean="0"/>
              <a:t>n.d</a:t>
            </a:r>
            <a:r>
              <a:rPr lang="en-US" dirty="0" smtClean="0"/>
              <a:t>. Web. 18 Dec. 2012.</a:t>
            </a:r>
          </a:p>
          <a:p>
            <a:endParaRPr lang="en-US" dirty="0" smtClean="0"/>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 name="Title 34"/>
          <p:cNvSpPr>
            <a:spLocks noGrp="1"/>
          </p:cNvSpPr>
          <p:nvPr>
            <p:ph type="title"/>
          </p:nvPr>
        </p:nvSpPr>
        <p:spPr/>
        <p:txBody>
          <a:bodyPr/>
          <a:lstStyle/>
          <a:p>
            <a:r>
              <a:rPr lang="en-US" dirty="0" smtClean="0"/>
              <a:t>Background</a:t>
            </a:r>
            <a:endParaRPr lang="en-US" dirty="0"/>
          </a:p>
        </p:txBody>
      </p:sp>
      <p:sp>
        <p:nvSpPr>
          <p:cNvPr id="36" name="Content Placeholder 35"/>
          <p:cNvSpPr>
            <a:spLocks noGrp="1"/>
          </p:cNvSpPr>
          <p:nvPr>
            <p:ph sz="quarter" idx="1"/>
          </p:nvPr>
        </p:nvSpPr>
        <p:spPr/>
        <p:txBody>
          <a:bodyPr/>
          <a:lstStyle/>
          <a:p>
            <a:r>
              <a:rPr lang="en-US" dirty="0" smtClean="0"/>
              <a:t>A centralization of power in four great states occurred along side the Age of Exploration in the 16</a:t>
            </a:r>
            <a:r>
              <a:rPr lang="en-US" baseline="30000" dirty="0" smtClean="0"/>
              <a:t>th</a:t>
            </a:r>
            <a:r>
              <a:rPr lang="en-US" dirty="0" smtClean="0"/>
              <a:t> century. This period of time witnessed the emergence of several national powers and their highly structured state systems. </a:t>
            </a:r>
          </a:p>
          <a:p>
            <a:r>
              <a:rPr lang="en-US" dirty="0" smtClean="0"/>
              <a:t>These rulers of England, France, and Spain in the late 15</a:t>
            </a:r>
            <a:r>
              <a:rPr lang="en-US" baseline="30000" dirty="0" smtClean="0"/>
              <a:t>th</a:t>
            </a:r>
            <a:r>
              <a:rPr lang="en-US" dirty="0" smtClean="0"/>
              <a:t> and early 16</a:t>
            </a:r>
            <a:r>
              <a:rPr lang="en-US" baseline="30000" dirty="0" smtClean="0"/>
              <a:t>th</a:t>
            </a:r>
            <a:r>
              <a:rPr lang="en-US" dirty="0" smtClean="0"/>
              <a:t> centuries set in place renewed royal authority that centralized power and formed the bureaucratic characteristics seen today.</a:t>
            </a:r>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Works Cited (cont.)</a:t>
            </a:r>
            <a:endParaRPr lang="en-US" dirty="0"/>
          </a:p>
        </p:txBody>
      </p:sp>
      <p:sp>
        <p:nvSpPr>
          <p:cNvPr id="3" name="Content Placeholder 2"/>
          <p:cNvSpPr>
            <a:spLocks noGrp="1"/>
          </p:cNvSpPr>
          <p:nvPr>
            <p:ph sz="quarter" idx="1"/>
          </p:nvPr>
        </p:nvSpPr>
        <p:spPr>
          <a:xfrm>
            <a:off x="301752" y="1527047"/>
            <a:ext cx="8503920" cy="5118277"/>
          </a:xfrm>
        </p:spPr>
        <p:txBody>
          <a:bodyPr>
            <a:normAutofit fontScale="62500" lnSpcReduction="20000"/>
          </a:bodyPr>
          <a:lstStyle/>
          <a:p>
            <a:r>
              <a:rPr lang="en-US" i="1" dirty="0" smtClean="0"/>
              <a:t>Henry VII</a:t>
            </a:r>
            <a:r>
              <a:rPr lang="en-US" dirty="0" smtClean="0"/>
              <a:t>. Digital image. </a:t>
            </a:r>
            <a:r>
              <a:rPr lang="en-US" i="1" dirty="0" err="1" smtClean="0"/>
              <a:t>Duhaime.org</a:t>
            </a:r>
            <a:r>
              <a:rPr lang="en-US" dirty="0" smtClean="0"/>
              <a:t>. </a:t>
            </a:r>
            <a:r>
              <a:rPr lang="en-US" dirty="0" err="1" smtClean="0"/>
              <a:t>N.p</a:t>
            </a:r>
            <a:r>
              <a:rPr lang="en-US" dirty="0" smtClean="0"/>
              <a:t>., </a:t>
            </a:r>
            <a:r>
              <a:rPr lang="en-US" dirty="0" err="1" smtClean="0"/>
              <a:t>n.d</a:t>
            </a:r>
            <a:r>
              <a:rPr lang="en-US" dirty="0" smtClean="0"/>
              <a:t>. Web. 18 Dec. 2012.</a:t>
            </a:r>
          </a:p>
          <a:p>
            <a:r>
              <a:rPr lang="en-US" i="1" dirty="0" smtClean="0"/>
              <a:t>Henry VIII</a:t>
            </a:r>
            <a:r>
              <a:rPr lang="en-US" dirty="0" smtClean="0"/>
              <a:t>. Digital image. </a:t>
            </a:r>
            <a:r>
              <a:rPr lang="en-US" i="1" dirty="0" smtClean="0"/>
              <a:t>Free Info Society</a:t>
            </a:r>
            <a:r>
              <a:rPr lang="en-US" dirty="0" smtClean="0"/>
              <a:t>. </a:t>
            </a:r>
            <a:r>
              <a:rPr lang="en-US" dirty="0" err="1" smtClean="0"/>
              <a:t>N.p</a:t>
            </a:r>
            <a:r>
              <a:rPr lang="en-US" dirty="0" smtClean="0"/>
              <a:t>., </a:t>
            </a:r>
            <a:r>
              <a:rPr lang="en-US" dirty="0" err="1" smtClean="0"/>
              <a:t>n.d</a:t>
            </a:r>
            <a:r>
              <a:rPr lang="en-US" dirty="0" smtClean="0"/>
              <a:t>. Web. 18 Dec. 2012.</a:t>
            </a:r>
          </a:p>
          <a:p>
            <a:r>
              <a:rPr lang="en-US" i="1" dirty="0" smtClean="0"/>
              <a:t>Henry VIII Suit</a:t>
            </a:r>
            <a:r>
              <a:rPr lang="en-US" dirty="0" smtClean="0"/>
              <a:t>. Digital image. </a:t>
            </a:r>
            <a:r>
              <a:rPr lang="en-US" i="1" dirty="0" smtClean="0"/>
              <a:t>En </a:t>
            </a:r>
            <a:r>
              <a:rPr lang="en-US" i="1" dirty="0" err="1" smtClean="0"/>
              <a:t>Vacances</a:t>
            </a:r>
            <a:r>
              <a:rPr lang="en-US" dirty="0" smtClean="0"/>
              <a:t>. </a:t>
            </a:r>
            <a:r>
              <a:rPr lang="en-US" dirty="0" err="1" smtClean="0"/>
              <a:t>N.p</a:t>
            </a:r>
            <a:r>
              <a:rPr lang="en-US" dirty="0" smtClean="0"/>
              <a:t>., </a:t>
            </a:r>
            <a:r>
              <a:rPr lang="en-US" dirty="0" err="1" smtClean="0"/>
              <a:t>n.d</a:t>
            </a:r>
            <a:r>
              <a:rPr lang="en-US" dirty="0" smtClean="0"/>
              <a:t>. Web. 18 Dec. 2012.</a:t>
            </a:r>
          </a:p>
          <a:p>
            <a:r>
              <a:rPr lang="en-US" i="1" dirty="0" smtClean="0"/>
              <a:t>Isabella Clara Eugenia</a:t>
            </a:r>
            <a:r>
              <a:rPr lang="en-US" dirty="0" smtClean="0"/>
              <a:t>. Digital image. </a:t>
            </a:r>
            <a:r>
              <a:rPr lang="en-US" i="1" dirty="0" smtClean="0"/>
              <a:t>Academic</a:t>
            </a:r>
            <a:r>
              <a:rPr lang="en-US" dirty="0" smtClean="0"/>
              <a:t>. </a:t>
            </a:r>
            <a:r>
              <a:rPr lang="en-US" dirty="0" err="1" smtClean="0"/>
              <a:t>N.p</a:t>
            </a:r>
            <a:r>
              <a:rPr lang="en-US" dirty="0" smtClean="0"/>
              <a:t>., </a:t>
            </a:r>
            <a:r>
              <a:rPr lang="en-US" dirty="0" err="1" smtClean="0"/>
              <a:t>n.d</a:t>
            </a:r>
            <a:r>
              <a:rPr lang="en-US" dirty="0" smtClean="0"/>
              <a:t>. Web. 18 Dec. 2012.</a:t>
            </a:r>
          </a:p>
          <a:p>
            <a:r>
              <a:rPr lang="en-US" i="1" dirty="0" smtClean="0"/>
              <a:t>Louis XI</a:t>
            </a:r>
            <a:r>
              <a:rPr lang="en-US" dirty="0" smtClean="0"/>
              <a:t>. Digital image. </a:t>
            </a:r>
            <a:r>
              <a:rPr lang="en-US" i="1" dirty="0" smtClean="0"/>
              <a:t>NNBD</a:t>
            </a:r>
            <a:r>
              <a:rPr lang="en-US" dirty="0" smtClean="0"/>
              <a:t>. </a:t>
            </a:r>
            <a:r>
              <a:rPr lang="en-US" dirty="0" err="1" smtClean="0"/>
              <a:t>N.p</a:t>
            </a:r>
            <a:r>
              <a:rPr lang="en-US" dirty="0" smtClean="0"/>
              <a:t>., </a:t>
            </a:r>
            <a:r>
              <a:rPr lang="en-US" dirty="0" err="1" smtClean="0"/>
              <a:t>n.d</a:t>
            </a:r>
            <a:r>
              <a:rPr lang="en-US" dirty="0" smtClean="0"/>
              <a:t>. Web. 18 Dec. 2012.</a:t>
            </a:r>
          </a:p>
          <a:p>
            <a:r>
              <a:rPr lang="en-US" i="1" dirty="0" smtClean="0"/>
              <a:t>Map of Spain from Late 1500s</a:t>
            </a:r>
            <a:r>
              <a:rPr lang="en-US" dirty="0" smtClean="0"/>
              <a:t>. Digital image. </a:t>
            </a:r>
            <a:r>
              <a:rPr lang="en-US" i="1" dirty="0" err="1" smtClean="0"/>
              <a:t>Ebay.com</a:t>
            </a:r>
            <a:r>
              <a:rPr lang="en-US" dirty="0" smtClean="0"/>
              <a:t>. </a:t>
            </a:r>
            <a:r>
              <a:rPr lang="en-US" dirty="0" err="1" smtClean="0"/>
              <a:t>N.p</a:t>
            </a:r>
            <a:r>
              <a:rPr lang="en-US" dirty="0" smtClean="0"/>
              <a:t>., </a:t>
            </a:r>
            <a:r>
              <a:rPr lang="en-US" dirty="0" err="1" smtClean="0"/>
              <a:t>n.d</a:t>
            </a:r>
            <a:r>
              <a:rPr lang="en-US" dirty="0" smtClean="0"/>
              <a:t>. Web. 18 Dec. 2012.</a:t>
            </a:r>
          </a:p>
          <a:p>
            <a:r>
              <a:rPr lang="en-US" i="1" dirty="0" smtClean="0"/>
              <a:t>Parlement of Paris</a:t>
            </a:r>
            <a:r>
              <a:rPr lang="en-US" dirty="0" smtClean="0"/>
              <a:t>. Digital image. </a:t>
            </a:r>
            <a:r>
              <a:rPr lang="en-US" i="1" dirty="0" err="1" smtClean="0"/>
              <a:t>Wikispaces</a:t>
            </a:r>
            <a:r>
              <a:rPr lang="en-US" dirty="0" smtClean="0"/>
              <a:t>. </a:t>
            </a:r>
            <a:r>
              <a:rPr lang="en-US" dirty="0" err="1" smtClean="0"/>
              <a:t>N.p</a:t>
            </a:r>
            <a:r>
              <a:rPr lang="en-US" dirty="0" smtClean="0"/>
              <a:t>., </a:t>
            </a:r>
            <a:r>
              <a:rPr lang="en-US" dirty="0" err="1" smtClean="0"/>
              <a:t>n.d</a:t>
            </a:r>
            <a:r>
              <a:rPr lang="en-US" dirty="0" smtClean="0"/>
              <a:t>. Web. 18 Dec. 2012.</a:t>
            </a:r>
          </a:p>
          <a:p>
            <a:r>
              <a:rPr lang="en-US" i="1" dirty="0" smtClean="0"/>
              <a:t>Rooftops of the Duomo</a:t>
            </a:r>
            <a:r>
              <a:rPr lang="en-US" dirty="0" smtClean="0"/>
              <a:t>. Digital image. </a:t>
            </a:r>
            <a:r>
              <a:rPr lang="en-US" i="1" dirty="0" smtClean="0"/>
              <a:t>Absolute Image</a:t>
            </a:r>
            <a:r>
              <a:rPr lang="en-US" dirty="0" smtClean="0"/>
              <a:t>. </a:t>
            </a:r>
            <a:r>
              <a:rPr lang="en-US" dirty="0" err="1" smtClean="0"/>
              <a:t>N.p</a:t>
            </a:r>
            <a:r>
              <a:rPr lang="en-US" dirty="0" smtClean="0"/>
              <a:t>., </a:t>
            </a:r>
            <a:r>
              <a:rPr lang="en-US" dirty="0" err="1" smtClean="0"/>
              <a:t>n.d</a:t>
            </a:r>
            <a:r>
              <a:rPr lang="en-US" dirty="0" smtClean="0"/>
              <a:t>. Web. 18 Dec. 2012.</a:t>
            </a:r>
          </a:p>
          <a:p>
            <a:r>
              <a:rPr lang="en-US" i="1" dirty="0" smtClean="0"/>
              <a:t>Royal Couple - Isabella and Ferdinand, 1469</a:t>
            </a:r>
            <a:r>
              <a:rPr lang="en-US" dirty="0" smtClean="0"/>
              <a:t>. Digital image. </a:t>
            </a:r>
            <a:r>
              <a:rPr lang="en-US" i="1" dirty="0" err="1" smtClean="0"/>
              <a:t>About.com</a:t>
            </a:r>
            <a:r>
              <a:rPr lang="en-US" dirty="0" smtClean="0"/>
              <a:t>. </a:t>
            </a:r>
            <a:r>
              <a:rPr lang="en-US" dirty="0" err="1" smtClean="0"/>
              <a:t>N.p</a:t>
            </a:r>
            <a:r>
              <a:rPr lang="en-US" dirty="0" smtClean="0"/>
              <a:t>., </a:t>
            </a:r>
            <a:r>
              <a:rPr lang="en-US" dirty="0" err="1" smtClean="0"/>
              <a:t>n.d</a:t>
            </a:r>
            <a:r>
              <a:rPr lang="en-US" dirty="0" smtClean="0"/>
              <a:t>. Web. </a:t>
            </a:r>
          </a:p>
          <a:p>
            <a:r>
              <a:rPr lang="en-US" dirty="0" smtClean="0"/>
              <a:t>	18 Dec. 2012.</a:t>
            </a:r>
          </a:p>
          <a:p>
            <a:r>
              <a:rPr lang="en-US" i="1" dirty="0" smtClean="0"/>
              <a:t>The Inquisition</a:t>
            </a:r>
            <a:r>
              <a:rPr lang="en-US" dirty="0" smtClean="0"/>
              <a:t>. Digital image. </a:t>
            </a:r>
            <a:r>
              <a:rPr lang="en-US" i="1" dirty="0" smtClean="0"/>
              <a:t>My Adventures in </a:t>
            </a:r>
            <a:r>
              <a:rPr lang="en-US" i="1" dirty="0" err="1" smtClean="0"/>
              <a:t>Espana</a:t>
            </a:r>
            <a:r>
              <a:rPr lang="en-US" dirty="0" smtClean="0"/>
              <a:t>. </a:t>
            </a:r>
            <a:r>
              <a:rPr lang="en-US" dirty="0" err="1" smtClean="0"/>
              <a:t>N.p</a:t>
            </a:r>
            <a:r>
              <a:rPr lang="en-US" dirty="0" smtClean="0"/>
              <a:t>., </a:t>
            </a:r>
            <a:r>
              <a:rPr lang="en-US" dirty="0" err="1" smtClean="0"/>
              <a:t>n.d</a:t>
            </a:r>
            <a:r>
              <a:rPr lang="en-US" dirty="0" smtClean="0"/>
              <a:t>. Web. 18 Dec. 2012.</a:t>
            </a:r>
          </a:p>
          <a:p>
            <a:r>
              <a:rPr lang="en-US" i="1" dirty="0" smtClean="0"/>
              <a:t>The Inquisition</a:t>
            </a:r>
            <a:r>
              <a:rPr lang="en-US" dirty="0" smtClean="0"/>
              <a:t>. Digital image. </a:t>
            </a:r>
            <a:r>
              <a:rPr lang="en-US" i="1" dirty="0" smtClean="0"/>
              <a:t>Wynn Place or Show</a:t>
            </a:r>
            <a:r>
              <a:rPr lang="en-US" dirty="0" smtClean="0"/>
              <a:t>. </a:t>
            </a:r>
            <a:r>
              <a:rPr lang="en-US" dirty="0" err="1" smtClean="0"/>
              <a:t>N.p</a:t>
            </a:r>
            <a:r>
              <a:rPr lang="en-US" dirty="0" smtClean="0"/>
              <a:t>., </a:t>
            </a:r>
            <a:r>
              <a:rPr lang="en-US" dirty="0" err="1" smtClean="0"/>
              <a:t>n.d</a:t>
            </a:r>
            <a:r>
              <a:rPr lang="en-US" dirty="0" smtClean="0"/>
              <a:t>. Web. 18 Dec. 2012.</a:t>
            </a:r>
          </a:p>
          <a:p>
            <a:r>
              <a:rPr lang="en-US" i="1" dirty="0" smtClean="0"/>
              <a:t>Tudor England</a:t>
            </a:r>
            <a:r>
              <a:rPr lang="en-US" dirty="0" smtClean="0"/>
              <a:t>. Digital image. </a:t>
            </a:r>
            <a:r>
              <a:rPr lang="en-US" i="1" dirty="0" smtClean="0"/>
              <a:t>Family Ancestry</a:t>
            </a:r>
            <a:r>
              <a:rPr lang="en-US" dirty="0" smtClean="0"/>
              <a:t>. </a:t>
            </a:r>
            <a:r>
              <a:rPr lang="en-US" dirty="0" err="1" smtClean="0"/>
              <a:t>N.p</a:t>
            </a:r>
            <a:r>
              <a:rPr lang="en-US" dirty="0" smtClean="0"/>
              <a:t>., </a:t>
            </a:r>
            <a:r>
              <a:rPr lang="en-US" dirty="0" err="1" smtClean="0"/>
              <a:t>n.d</a:t>
            </a:r>
            <a:r>
              <a:rPr lang="en-US" dirty="0" smtClean="0"/>
              <a:t>. Web. 18 Dec. 2012.</a:t>
            </a:r>
          </a:p>
          <a:p>
            <a:r>
              <a:rPr lang="en-US" i="1" dirty="0" smtClean="0"/>
              <a:t>Tudor TimeLine</a:t>
            </a:r>
            <a:r>
              <a:rPr lang="en-US" dirty="0" smtClean="0"/>
              <a:t>. Digital image. </a:t>
            </a:r>
            <a:r>
              <a:rPr lang="en-US" i="1" dirty="0" smtClean="0"/>
              <a:t>Colchester Treasure Hunt</a:t>
            </a:r>
            <a:r>
              <a:rPr lang="en-US" dirty="0" smtClean="0"/>
              <a:t>. </a:t>
            </a:r>
            <a:r>
              <a:rPr lang="en-US" dirty="0" err="1" smtClean="0"/>
              <a:t>N.p</a:t>
            </a:r>
            <a:r>
              <a:rPr lang="en-US" dirty="0" smtClean="0"/>
              <a:t>., </a:t>
            </a:r>
            <a:r>
              <a:rPr lang="en-US" dirty="0" err="1" smtClean="0"/>
              <a:t>n.d</a:t>
            </a:r>
            <a:r>
              <a:rPr lang="en-US" dirty="0" smtClean="0"/>
              <a:t>. Web. 18 Dec. 2012.</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US" dirty="0"/>
          </a:p>
        </p:txBody>
      </p:sp>
      <p:pic>
        <p:nvPicPr>
          <p:cNvPr id="8" name="Content Placeholder 7" descr="800px-Europe_blank_laea_location_map.png"/>
          <p:cNvPicPr>
            <a:picLocks noGrp="1" noChangeAspect="1"/>
          </p:cNvPicPr>
          <p:nvPr>
            <p:ph sz="quarter" idx="1"/>
          </p:nvPr>
        </p:nvPicPr>
        <p:blipFill>
          <a:blip r:embed="rId3"/>
          <a:srcRect l="-29518" r="-29518"/>
          <a:stretch>
            <a:fillRect/>
          </a:stretch>
        </p:blipFill>
        <p:spPr>
          <a:xfrm>
            <a:off x="-2978845" y="0"/>
            <a:ext cx="15779021" cy="6858000"/>
          </a:xfrm>
          <a:effectLst>
            <a:glow rad="63500">
              <a:schemeClr val="accent1">
                <a:alpha val="75000"/>
              </a:schemeClr>
            </a:glow>
          </a:effectLst>
        </p:spPr>
      </p:pic>
      <p:sp>
        <p:nvSpPr>
          <p:cNvPr id="9" name="TextBox 8"/>
          <p:cNvSpPr txBox="1"/>
          <p:nvPr/>
        </p:nvSpPr>
        <p:spPr>
          <a:xfrm>
            <a:off x="1418830" y="3118551"/>
            <a:ext cx="1056557" cy="646331"/>
          </a:xfrm>
          <a:prstGeom prst="rect">
            <a:avLst/>
          </a:prstGeom>
          <a:effectLst>
            <a:glow rad="63500">
              <a:schemeClr val="accent3">
                <a:alpha val="75000"/>
              </a:schemeClr>
            </a:glow>
          </a:effectLst>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dirty="0" smtClean="0">
                <a:hlinkClick r:id="" action="ppaction://hlinkshowjump?jump=nextslide"/>
              </a:rPr>
              <a:t>Tudor England</a:t>
            </a:r>
            <a:endParaRPr lang="en-US" dirty="0"/>
          </a:p>
        </p:txBody>
      </p:sp>
      <p:sp>
        <p:nvSpPr>
          <p:cNvPr id="10" name="TextBox 9"/>
          <p:cNvSpPr txBox="1"/>
          <p:nvPr/>
        </p:nvSpPr>
        <p:spPr>
          <a:xfrm>
            <a:off x="1898952" y="4511524"/>
            <a:ext cx="1149048" cy="646331"/>
          </a:xfrm>
          <a:prstGeom prst="rect">
            <a:avLst/>
          </a:prstGeom>
          <a:effectLst>
            <a:glow rad="63500">
              <a:schemeClr val="accent3">
                <a:alpha val="75000"/>
              </a:schemeClr>
            </a:glow>
          </a:effectLst>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dirty="0" smtClean="0">
                <a:effectLst/>
                <a:hlinkClick r:id="rId4" action="ppaction://hlinksldjump"/>
              </a:rPr>
              <a:t>Valois</a:t>
            </a:r>
            <a:r>
              <a:rPr lang="en-US" dirty="0" smtClean="0">
                <a:hlinkClick r:id="rId4" action="ppaction://hlinksldjump"/>
              </a:rPr>
              <a:t> France</a:t>
            </a:r>
            <a:endParaRPr lang="en-US" dirty="0"/>
          </a:p>
        </p:txBody>
      </p:sp>
      <p:sp>
        <p:nvSpPr>
          <p:cNvPr id="11" name="TextBox 10"/>
          <p:cNvSpPr txBox="1"/>
          <p:nvPr/>
        </p:nvSpPr>
        <p:spPr>
          <a:xfrm>
            <a:off x="810383" y="5479144"/>
            <a:ext cx="991809" cy="646331"/>
          </a:xfrm>
          <a:prstGeom prst="rect">
            <a:avLst/>
          </a:prstGeom>
          <a:effectLst>
            <a:glow rad="63500">
              <a:schemeClr val="accent3">
                <a:alpha val="75000"/>
              </a:schemeClr>
            </a:glow>
          </a:effectLst>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dirty="0" smtClean="0">
                <a:hlinkClick r:id="rId5" action="ppaction://hlinksldjump"/>
              </a:rPr>
              <a:t>United Spain</a:t>
            </a:r>
            <a:endParaRPr lang="en-US" dirty="0"/>
          </a:p>
        </p:txBody>
      </p:sp>
      <p:sp>
        <p:nvSpPr>
          <p:cNvPr id="12" name="TextBox 11"/>
          <p:cNvSpPr txBox="1"/>
          <p:nvPr/>
        </p:nvSpPr>
        <p:spPr>
          <a:xfrm>
            <a:off x="3531809" y="3764882"/>
            <a:ext cx="1378857" cy="923330"/>
          </a:xfrm>
          <a:prstGeom prst="rect">
            <a:avLst/>
          </a:prstGeom>
          <a:effectLst>
            <a:glow rad="63500">
              <a:schemeClr val="accent3">
                <a:alpha val="75000"/>
              </a:schemeClr>
            </a:glow>
          </a:effectLst>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dirty="0" smtClean="0">
                <a:hlinkClick r:id="rId6" action="ppaction://hlinksldjump"/>
              </a:rPr>
              <a:t>Holy Roman Empire</a:t>
            </a:r>
            <a:endParaRPr lang="en-US" dirty="0"/>
          </a:p>
        </p:txBody>
      </p:sp>
      <p:sp>
        <p:nvSpPr>
          <p:cNvPr id="13" name="TextBox 12"/>
          <p:cNvSpPr txBox="1"/>
          <p:nvPr/>
        </p:nvSpPr>
        <p:spPr>
          <a:xfrm>
            <a:off x="1657048" y="228600"/>
            <a:ext cx="2032000" cy="646331"/>
          </a:xfrm>
          <a:prstGeom prst="rect">
            <a:avLst/>
          </a:prstGeom>
          <a:noFill/>
        </p:spPr>
        <p:txBody>
          <a:bodyPr wrap="square" rtlCol="0">
            <a:spAutoFit/>
          </a:bodyPr>
          <a:lstStyle/>
          <a:p>
            <a:pPr algn="ctr"/>
            <a:r>
              <a:rPr lang="en-US" dirty="0" smtClean="0">
                <a:solidFill>
                  <a:schemeClr val="tx1">
                    <a:lumMod val="50000"/>
                    <a:lumOff val="50000"/>
                  </a:schemeClr>
                </a:solidFill>
              </a:rPr>
              <a:t>Click on the Links to view that state</a:t>
            </a:r>
            <a:endParaRPr lang="en-US" dirty="0">
              <a:solidFill>
                <a:schemeClr val="tx1">
                  <a:lumMod val="50000"/>
                  <a:lumOff val="50000"/>
                </a:schemeClr>
              </a:solidFill>
            </a:endParaRPr>
          </a:p>
        </p:txBody>
      </p:sp>
      <p:cxnSp>
        <p:nvCxnSpPr>
          <p:cNvPr id="15" name="Straight Arrow Connector 14"/>
          <p:cNvCxnSpPr/>
          <p:nvPr/>
        </p:nvCxnSpPr>
        <p:spPr>
          <a:xfrm rot="16200000" flipH="1">
            <a:off x="1896824" y="1751680"/>
            <a:ext cx="1564543" cy="3628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725196" y="-156673"/>
            <a:ext cx="7467600" cy="1143000"/>
          </a:xfrm>
        </p:spPr>
        <p:txBody>
          <a:bodyPr/>
          <a:lstStyle/>
          <a:p>
            <a:r>
              <a:rPr lang="en-US" dirty="0" smtClean="0"/>
              <a:t>Henry VII (1485-1509): Tudor England</a:t>
            </a:r>
            <a:endParaRPr lang="en-US" dirty="0"/>
          </a:p>
        </p:txBody>
      </p:sp>
      <p:sp>
        <p:nvSpPr>
          <p:cNvPr id="3" name="Content Placeholder 2"/>
          <p:cNvSpPr>
            <a:spLocks noGrp="1"/>
          </p:cNvSpPr>
          <p:nvPr>
            <p:ph sz="half" idx="1"/>
          </p:nvPr>
        </p:nvSpPr>
        <p:spPr>
          <a:xfrm>
            <a:off x="145581" y="2097173"/>
            <a:ext cx="4405105" cy="3602551"/>
          </a:xfrm>
        </p:spPr>
        <p:txBody>
          <a:bodyPr>
            <a:normAutofit fontScale="85000" lnSpcReduction="20000"/>
          </a:bodyPr>
          <a:lstStyle/>
          <a:p>
            <a:r>
              <a:rPr lang="en-US" sz="2000" dirty="0" smtClean="0"/>
              <a:t>Founder of the Tudor Dynasty</a:t>
            </a:r>
          </a:p>
          <a:p>
            <a:pPr lvl="1"/>
            <a:r>
              <a:rPr lang="en-US" sz="2000" dirty="0" smtClean="0"/>
              <a:t>Came to the throne as victor of the War of Roses in 1485, during which the nobles had constantly ignored the orders of the monarchy. </a:t>
            </a:r>
          </a:p>
          <a:p>
            <a:r>
              <a:rPr lang="en-US" sz="2000" dirty="0" smtClean="0"/>
              <a:t>Fixed Finances using a strong and relentless taxation system, and regulated trade with treaties.</a:t>
            </a:r>
          </a:p>
          <a:p>
            <a:pPr lvl="1"/>
            <a:r>
              <a:rPr lang="en-US" sz="2000" dirty="0" smtClean="0"/>
              <a:t>Treaty ex: Magnus Intercursus-trade in 1496 between England and Netherlands (Philip IV duke of Burgundy)</a:t>
            </a:r>
          </a:p>
          <a:p>
            <a:pPr lvl="1"/>
            <a:r>
              <a:rPr lang="en-US" sz="2000" dirty="0" smtClean="0"/>
              <a:t>Royal income rose from an annual average of £52,000 to £142,000 by the end of Henry's reign in 1509</a:t>
            </a:r>
          </a:p>
          <a:p>
            <a:endParaRPr lang="en-US" sz="2300" dirty="0" smtClean="0"/>
          </a:p>
          <a:p>
            <a:endParaRPr lang="en-US" sz="2500" dirty="0" smtClean="0"/>
          </a:p>
        </p:txBody>
      </p:sp>
      <p:sp>
        <p:nvSpPr>
          <p:cNvPr id="19" name="Content Placeholder 18"/>
          <p:cNvSpPr>
            <a:spLocks noGrp="1"/>
          </p:cNvSpPr>
          <p:nvPr>
            <p:ph sz="half" idx="2"/>
          </p:nvPr>
        </p:nvSpPr>
        <p:spPr>
          <a:xfrm>
            <a:off x="4550686" y="2097172"/>
            <a:ext cx="4437652" cy="4286847"/>
          </a:xfrm>
        </p:spPr>
        <p:txBody>
          <a:bodyPr>
            <a:normAutofit fontScale="85000" lnSpcReduction="20000"/>
          </a:bodyPr>
          <a:lstStyle/>
          <a:p>
            <a:r>
              <a:rPr lang="en-US" sz="2000" dirty="0" smtClean="0"/>
              <a:t>Strengthened the power of the monarchy by using traditional methods of government to tighten royal administration </a:t>
            </a:r>
          </a:p>
          <a:p>
            <a:pPr lvl="1"/>
            <a:r>
              <a:rPr lang="en-US" sz="1946" dirty="0" smtClean="0"/>
              <a:t>Appointed gentry as local officers who helped administer the large state. These JP’s managed country laws (very efficient system)</a:t>
            </a:r>
          </a:p>
          <a:p>
            <a:pPr lvl="1"/>
            <a:r>
              <a:rPr lang="en-US" sz="1946" dirty="0" smtClean="0"/>
              <a:t>Had councilors serve on the  Star Chamber where local lords and juries had no influence</a:t>
            </a:r>
          </a:p>
          <a:p>
            <a:r>
              <a:rPr lang="en-US" sz="1946" dirty="0" smtClean="0"/>
              <a:t>Developed foreign relations by arranging marriages such as between his son Arthur and Catherine of Aragon in 1501, and after later wed widowed Catherine to Henry VIII in 1509</a:t>
            </a:r>
          </a:p>
          <a:p>
            <a:pPr lvl="2"/>
            <a:endParaRPr lang="en-US" sz="1646" dirty="0" smtClean="0"/>
          </a:p>
        </p:txBody>
      </p:sp>
      <p:sp>
        <p:nvSpPr>
          <p:cNvPr id="15" name="TextBox 14"/>
          <p:cNvSpPr txBox="1"/>
          <p:nvPr/>
        </p:nvSpPr>
        <p:spPr>
          <a:xfrm>
            <a:off x="902538" y="1316259"/>
            <a:ext cx="7305076"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342900" indent="-342900" algn="ctr"/>
            <a:r>
              <a:rPr lang="en-US" dirty="0" smtClean="0"/>
              <a:t>Founded Tudor Dynasty after a period of chaos by the nobles</a:t>
            </a:r>
          </a:p>
          <a:p>
            <a:endParaRPr lang="en-US" dirty="0"/>
          </a:p>
        </p:txBody>
      </p:sp>
      <p:sp>
        <p:nvSpPr>
          <p:cNvPr id="7" name="TextBox 6"/>
          <p:cNvSpPr txBox="1"/>
          <p:nvPr/>
        </p:nvSpPr>
        <p:spPr>
          <a:xfrm>
            <a:off x="145581" y="6384020"/>
            <a:ext cx="1466877" cy="323165"/>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sz="1500" dirty="0" smtClean="0">
                <a:solidFill>
                  <a:srgbClr val="7F7F7F"/>
                </a:solidFill>
                <a:sym typeface="Wingdings"/>
                <a:hlinkClick r:id="rId2" action="ppaction://hlinksldjump"/>
              </a:rPr>
              <a:t></a:t>
            </a:r>
            <a:r>
              <a:rPr lang="en-US" sz="1500" dirty="0" smtClean="0">
                <a:solidFill>
                  <a:srgbClr val="7F7F7F"/>
                </a:solidFill>
                <a:hlinkClick r:id="rId2" action="ppaction://hlinksldjump"/>
              </a:rPr>
              <a:t>MAP</a:t>
            </a:r>
            <a:endParaRPr lang="en-US" sz="1500" dirty="0">
              <a:solidFill>
                <a:srgbClr val="7F7F7F"/>
              </a:solidFill>
            </a:endParaRPr>
          </a:p>
        </p:txBody>
      </p:sp>
      <p:sp>
        <p:nvSpPr>
          <p:cNvPr id="9" name="5-Point Star 8">
            <a:hlinkClick r:id="rId3"/>
            <a:hlinkHover r:id="rId3"/>
          </p:cNvPr>
          <p:cNvSpPr/>
          <p:nvPr/>
        </p:nvSpPr>
        <p:spPr>
          <a:xfrm>
            <a:off x="457200" y="5585032"/>
            <a:ext cx="752110" cy="742664"/>
          </a:xfrm>
          <a:prstGeom prst="star5">
            <a:avLst/>
          </a:prstGeom>
          <a:solidFill>
            <a:srgbClr val="D0271C"/>
          </a:solidFill>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0" name="TextBox 9"/>
          <p:cNvSpPr txBox="1"/>
          <p:nvPr/>
        </p:nvSpPr>
        <p:spPr>
          <a:xfrm>
            <a:off x="1209310" y="5699724"/>
            <a:ext cx="1667237" cy="553998"/>
          </a:xfrm>
          <a:prstGeom prst="rect">
            <a:avLst/>
          </a:prstGeom>
          <a:solidFill>
            <a:srgbClr val="B9A27B"/>
          </a:solidFill>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en-US" sz="1500" dirty="0" smtClean="0">
                <a:solidFill>
                  <a:schemeClr val="tx1">
                    <a:lumMod val="95000"/>
                    <a:lumOff val="5000"/>
                  </a:schemeClr>
                </a:solidFill>
                <a:sym typeface="Wingdings"/>
              </a:rPr>
              <a:t> Click the stars to learn more</a:t>
            </a:r>
            <a:endParaRPr lang="en-US" sz="1500" dirty="0">
              <a:solidFill>
                <a:schemeClr val="tx1">
                  <a:lumMod val="95000"/>
                  <a:lumOff val="5000"/>
                </a:schemeClr>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Henry VIII (1509-1547)</a:t>
            </a:r>
            <a:endParaRPr lang="en-US" dirty="0"/>
          </a:p>
        </p:txBody>
      </p:sp>
      <p:sp>
        <p:nvSpPr>
          <p:cNvPr id="5" name="Content Placeholder 8"/>
          <p:cNvSpPr>
            <a:spLocks noGrp="1"/>
          </p:cNvSpPr>
          <p:nvPr>
            <p:ph sz="half" idx="1"/>
          </p:nvPr>
        </p:nvSpPr>
        <p:spPr>
          <a:xfrm>
            <a:off x="301752" y="1994712"/>
            <a:ext cx="4350430" cy="4389308"/>
          </a:xfrm>
          <a:prstGeom prst="rect">
            <a:avLst/>
          </a:prstGeom>
        </p:spPr>
        <p:txBody>
          <a:bodyPr>
            <a:normAutofit fontScale="47500" lnSpcReduction="20000"/>
          </a:bodyPr>
          <a:lstStyle/>
          <a:p>
            <a:r>
              <a:rPr lang="en-US" sz="3091" dirty="0" smtClean="0"/>
              <a:t>Henry VIII inherited a stable realm with the his father's finances in a large surplus in 1509</a:t>
            </a:r>
            <a:endParaRPr lang="en-US" sz="2727" dirty="0" smtClean="0"/>
          </a:p>
          <a:p>
            <a:pPr lvl="1"/>
            <a:r>
              <a:rPr lang="en-US" sz="3158" dirty="0" smtClean="0"/>
              <a:t>Parliament had not been summoned for supplies for five years</a:t>
            </a:r>
          </a:p>
          <a:p>
            <a:r>
              <a:rPr lang="en-US" sz="3091" dirty="0" smtClean="0"/>
              <a:t>Induced in heavy spending &amp; high taxation (Opposite from father)</a:t>
            </a:r>
          </a:p>
          <a:p>
            <a:pPr lvl="1"/>
            <a:r>
              <a:rPr lang="en-US" sz="3158" dirty="0" smtClean="0"/>
              <a:t>The monasteries' wealth had been spent on wars and had also built up the economic strength of the aristocracy and other families in the counties</a:t>
            </a:r>
          </a:p>
          <a:p>
            <a:r>
              <a:rPr lang="en-US" sz="3091" dirty="0" smtClean="0"/>
              <a:t>He declared himself supreme head of the Church of England and broke with Roman Church in 1534 because Pope Clement VII refused to grant the divorce between Henry and Catherine of Aragon, forming the church of England</a:t>
            </a:r>
          </a:p>
          <a:p>
            <a:pPr lvl="1"/>
            <a:r>
              <a:rPr lang="en-US" sz="3091" dirty="0" smtClean="0"/>
              <a:t>This break in 1534 excluded the papacy and brought the clergy under control, strengthening the Crown's position and acquiring the monasteries' wealth.</a:t>
            </a:r>
          </a:p>
          <a:p>
            <a:pPr lvl="1"/>
            <a:r>
              <a:rPr lang="en-US" sz="3091" dirty="0" smtClean="0"/>
              <a:t>Secularized religious property</a:t>
            </a:r>
          </a:p>
        </p:txBody>
      </p:sp>
      <p:sp>
        <p:nvSpPr>
          <p:cNvPr id="7" name="Content Placeholder 6"/>
          <p:cNvSpPr>
            <a:spLocks noGrp="1"/>
          </p:cNvSpPr>
          <p:nvPr>
            <p:ph sz="half" idx="2"/>
          </p:nvPr>
        </p:nvSpPr>
        <p:spPr>
          <a:xfrm>
            <a:off x="4689720" y="1948241"/>
            <a:ext cx="3657600" cy="1688811"/>
          </a:xfrm>
        </p:spPr>
        <p:txBody>
          <a:bodyPr>
            <a:noAutofit/>
          </a:bodyPr>
          <a:lstStyle/>
          <a:p>
            <a:r>
              <a:rPr lang="en-US" sz="1500" dirty="0" smtClean="0"/>
              <a:t>Invested in gunnery and created a permanent navy, though he did not establish a standing army</a:t>
            </a:r>
          </a:p>
          <a:p>
            <a:r>
              <a:rPr lang="en-US" sz="1500" dirty="0" smtClean="0"/>
              <a:t>Appointed a Privy Council around 1510 and was made up of ‘Privy’ Counsellors - the elite King’s advisers - and Ordinary Counsellors - lawyers and administrators. </a:t>
            </a:r>
          </a:p>
          <a:p>
            <a:endParaRPr lang="en-US" sz="1500" dirty="0"/>
          </a:p>
        </p:txBody>
      </p:sp>
      <p:sp>
        <p:nvSpPr>
          <p:cNvPr id="4" name="TextBox 3"/>
          <p:cNvSpPr txBox="1"/>
          <p:nvPr/>
        </p:nvSpPr>
        <p:spPr>
          <a:xfrm>
            <a:off x="301752" y="1321694"/>
            <a:ext cx="8534400"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dirty="0" smtClean="0"/>
              <a:t>Consolidated Royal Power and separated from the Roman Catholic Church in 1534</a:t>
            </a:r>
          </a:p>
          <a:p>
            <a:pPr algn="ctr"/>
            <a:endParaRPr lang="en-US" dirty="0"/>
          </a:p>
        </p:txBody>
      </p:sp>
      <p:pic>
        <p:nvPicPr>
          <p:cNvPr id="9" name="Picture 8" descr="Henry VIII armour.jpg"/>
          <p:cNvPicPr>
            <a:picLocks noChangeAspect="1"/>
          </p:cNvPicPr>
          <p:nvPr/>
        </p:nvPicPr>
        <p:blipFill>
          <a:blip r:embed="rId2"/>
          <a:stretch>
            <a:fillRect/>
          </a:stretch>
        </p:blipFill>
        <p:spPr>
          <a:xfrm>
            <a:off x="6223437" y="4288289"/>
            <a:ext cx="1556592" cy="207545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descr="henry_viii.jpg"/>
          <p:cNvPicPr>
            <a:picLocks noChangeAspect="1"/>
          </p:cNvPicPr>
          <p:nvPr/>
        </p:nvPicPr>
        <p:blipFill>
          <a:blip r:embed="rId3"/>
          <a:stretch>
            <a:fillRect/>
          </a:stretch>
        </p:blipFill>
        <p:spPr>
          <a:xfrm>
            <a:off x="4748316" y="4302817"/>
            <a:ext cx="1406521" cy="206092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 name="TextBox 9"/>
          <p:cNvSpPr txBox="1"/>
          <p:nvPr/>
        </p:nvSpPr>
        <p:spPr>
          <a:xfrm>
            <a:off x="145581" y="6384020"/>
            <a:ext cx="1466877" cy="323165"/>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sz="1500" dirty="0" smtClean="0">
                <a:solidFill>
                  <a:srgbClr val="7F7F7F"/>
                </a:solidFill>
                <a:sym typeface="Wingdings"/>
                <a:hlinkClick r:id="rId4" action="ppaction://hlinksldjump"/>
              </a:rPr>
              <a:t></a:t>
            </a:r>
            <a:r>
              <a:rPr lang="en-US" sz="1500" dirty="0" smtClean="0">
                <a:solidFill>
                  <a:srgbClr val="7F7F7F"/>
                </a:solidFill>
                <a:hlinkClick r:id="rId4" action="ppaction://hlinksldjump"/>
              </a:rPr>
              <a:t>MAP</a:t>
            </a:r>
            <a:endParaRPr lang="en-US" sz="1500" dirty="0">
              <a:solidFill>
                <a:srgbClr val="7F7F7F"/>
              </a:solidFill>
            </a:endParaRPr>
          </a:p>
        </p:txBody>
      </p:sp>
      <p:sp>
        <p:nvSpPr>
          <p:cNvPr id="13" name="Oval Callout 12"/>
          <p:cNvSpPr/>
          <p:nvPr/>
        </p:nvSpPr>
        <p:spPr>
          <a:xfrm>
            <a:off x="6604081" y="3748210"/>
            <a:ext cx="2367299" cy="601724"/>
          </a:xfrm>
          <a:prstGeom prst="wedgeEllipseCallout">
            <a:avLst/>
          </a:prstGeom>
        </p:spPr>
        <p:style>
          <a:lnRef idx="3">
            <a:schemeClr val="lt1"/>
          </a:lnRef>
          <a:fillRef idx="1">
            <a:schemeClr val="accent3"/>
          </a:fillRef>
          <a:effectRef idx="1">
            <a:schemeClr val="accent3"/>
          </a:effectRef>
          <a:fontRef idx="minor">
            <a:schemeClr val="lt1"/>
          </a:fontRef>
        </p:style>
        <p:txBody>
          <a:bodyPr rtlCol="0" anchor="ctr"/>
          <a:lstStyle/>
          <a:p>
            <a:r>
              <a:rPr lang="en-US" sz="1200" dirty="0" smtClean="0"/>
              <a:t>Henry VIII &amp; His Suit of Armor</a:t>
            </a:r>
            <a:endParaRPr lang="en-US" sz="1200" dirty="0"/>
          </a:p>
        </p:txBody>
      </p:sp>
      <p:sp>
        <p:nvSpPr>
          <p:cNvPr id="18" name="5-Point Star 17">
            <a:hlinkClick r:id="rId5"/>
            <a:hlinkHover r:id="rId5"/>
          </p:cNvPr>
          <p:cNvSpPr/>
          <p:nvPr/>
        </p:nvSpPr>
        <p:spPr>
          <a:xfrm>
            <a:off x="8146058" y="4511411"/>
            <a:ext cx="784870" cy="814907"/>
          </a:xfrm>
          <a:prstGeom prst="star5">
            <a:avLst/>
          </a:prstGeom>
          <a:solidFill>
            <a:srgbClr val="D0271C"/>
          </a:solidFill>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cxnSp>
        <p:nvCxnSpPr>
          <p:cNvPr id="20" name="Straight Arrow Connector 19"/>
          <p:cNvCxnSpPr/>
          <p:nvPr/>
        </p:nvCxnSpPr>
        <p:spPr>
          <a:xfrm rot="16200000" flipV="1">
            <a:off x="8259853" y="5586275"/>
            <a:ext cx="675446" cy="15553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a:off x="7924522" y="5737689"/>
            <a:ext cx="1006406" cy="646331"/>
          </a:xfrm>
          <a:prstGeom prst="rect">
            <a:avLst/>
          </a:prstGeom>
          <a:noFill/>
        </p:spPr>
        <p:txBody>
          <a:bodyPr wrap="square" rtlCol="0">
            <a:spAutoFit/>
          </a:bodyPr>
          <a:lstStyle/>
          <a:p>
            <a:r>
              <a:rPr lang="en-US" sz="1200" dirty="0" smtClean="0"/>
              <a:t>Learn </a:t>
            </a:r>
          </a:p>
          <a:p>
            <a:r>
              <a:rPr lang="en-US" sz="1200" dirty="0" smtClean="0"/>
              <a:t>More about Henry VIII</a:t>
            </a:r>
            <a:endParaRPr lang="en-US" sz="1200" dirty="0"/>
          </a:p>
        </p:txBody>
      </p:sp>
      <p:sp>
        <p:nvSpPr>
          <p:cNvPr id="25" name="TextBox 24"/>
          <p:cNvSpPr txBox="1"/>
          <p:nvPr/>
        </p:nvSpPr>
        <p:spPr>
          <a:xfrm>
            <a:off x="6746576" y="6414797"/>
            <a:ext cx="2224803" cy="276999"/>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sz="1200" dirty="0" smtClean="0">
                <a:hlinkMouseOver r:id="rId6"/>
              </a:rPr>
              <a:t>Read about Henry’s 6 Wives</a:t>
            </a:r>
            <a:endParaRPr lang="en-US" sz="1200" dirty="0"/>
          </a:p>
        </p:txBody>
      </p:sp>
      <p:pic>
        <p:nvPicPr>
          <p:cNvPr id="14" name="Picture 13" descr="henry_viii.jpg"/>
          <p:cNvPicPr>
            <a:picLocks noChangeAspect="1"/>
          </p:cNvPicPr>
          <p:nvPr/>
        </p:nvPicPr>
        <p:blipFill>
          <a:blip r:embed="rId3"/>
          <a:stretch>
            <a:fillRect/>
          </a:stretch>
        </p:blipFill>
        <p:spPr>
          <a:xfrm>
            <a:off x="2586320" y="972379"/>
            <a:ext cx="3637117" cy="532934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4"/>
                                        </p:tgtEl>
                                      </p:cBhvr>
                                    </p:animEffect>
                                    <p:set>
                                      <p:cBhvr>
                                        <p:cTn id="7"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Tudor Government and Law</a:t>
            </a:r>
            <a:endParaRPr lang="en-US" dirty="0"/>
          </a:p>
        </p:txBody>
      </p:sp>
      <p:sp>
        <p:nvSpPr>
          <p:cNvPr id="3" name="Content Placeholder 2"/>
          <p:cNvSpPr>
            <a:spLocks noGrp="1"/>
          </p:cNvSpPr>
          <p:nvPr>
            <p:ph sz="quarter" idx="1"/>
          </p:nvPr>
        </p:nvSpPr>
        <p:spPr>
          <a:xfrm>
            <a:off x="145582" y="1464579"/>
            <a:ext cx="5193173" cy="5242606"/>
          </a:xfrm>
        </p:spPr>
        <p:txBody>
          <a:bodyPr>
            <a:normAutofit fontScale="62500" lnSpcReduction="20000"/>
          </a:bodyPr>
          <a:lstStyle/>
          <a:p>
            <a:r>
              <a:rPr lang="en-US" dirty="0" smtClean="0"/>
              <a:t>English Common law was secure as sovereign after the Reformation Parliament and break with the Roman Catholic church in 1534</a:t>
            </a:r>
          </a:p>
          <a:p>
            <a:pPr lvl="1"/>
            <a:r>
              <a:rPr lang="en-US" dirty="0" smtClean="0"/>
              <a:t>Because common law was stable, Parliament was as well, since the amendments and additions to this law were only made by statute. The need for legislation made Parliament a large role in the Tudor government.</a:t>
            </a:r>
          </a:p>
          <a:p>
            <a:pPr lvl="1"/>
            <a:r>
              <a:rPr lang="en-US" dirty="0" smtClean="0"/>
              <a:t>It was formed from precedent and tradition that was uniform throughout England.</a:t>
            </a:r>
          </a:p>
          <a:p>
            <a:pPr lvl="1"/>
            <a:r>
              <a:rPr lang="en-US" dirty="0" smtClean="0"/>
              <a:t>System of justice established by judges that traveled from one area to another.</a:t>
            </a:r>
          </a:p>
          <a:p>
            <a:r>
              <a:rPr lang="en-US" dirty="0" smtClean="0"/>
              <a:t>Parliament garnered importance as main representation of the country’s wishes. It was especially active from 1509-1547 (Henry VII rule)</a:t>
            </a:r>
          </a:p>
          <a:p>
            <a:pPr lvl="1"/>
            <a:r>
              <a:rPr lang="en-US" dirty="0" smtClean="0"/>
              <a:t>Used to legitimize laws, usually regarding taxation, drafted by monarchs. However, these monarchs would call and dismiss Parliament whenever they needed it</a:t>
            </a:r>
          </a:p>
          <a:p>
            <a:pPr lvl="1"/>
            <a:r>
              <a:rPr lang="en-US" dirty="0" smtClean="0"/>
              <a:t>The consent of the Commons had become equally essential to that of the Lords, and in </a:t>
            </a:r>
            <a:r>
              <a:rPr lang="en-US" dirty="0" smtClean="0">
                <a:solidFill>
                  <a:schemeClr val="tx1">
                    <a:lumMod val="95000"/>
                    <a:lumOff val="5000"/>
                  </a:schemeClr>
                </a:solidFill>
              </a:rPr>
              <a:t>1407</a:t>
            </a:r>
            <a:r>
              <a:rPr lang="en-US" dirty="0" smtClean="0"/>
              <a:t> it was established that the Lords should merely agree to what had been granted independently by the Commons.</a:t>
            </a:r>
          </a:p>
          <a:p>
            <a:pPr lvl="1"/>
            <a:r>
              <a:rPr lang="en-US" dirty="0" smtClean="0">
                <a:solidFill>
                  <a:srgbClr val="0D0D0D"/>
                </a:solidFill>
              </a:rPr>
              <a:t>By 1455</a:t>
            </a:r>
            <a:r>
              <a:rPr lang="en-US" dirty="0" smtClean="0"/>
              <a:t>, the Lords' power to amend financial bills to a reduction of the amount of a grant, not to its enhancement.</a:t>
            </a:r>
          </a:p>
          <a:p>
            <a:pPr lvl="2"/>
            <a:endParaRPr lang="en-US" dirty="0" smtClean="0"/>
          </a:p>
          <a:p>
            <a:pPr lvl="2"/>
            <a:endParaRPr lang="en-US" dirty="0"/>
          </a:p>
        </p:txBody>
      </p:sp>
      <p:pic>
        <p:nvPicPr>
          <p:cNvPr id="4" name="Picture 3" descr="uk_history_edward1_parliament.jpg"/>
          <p:cNvPicPr>
            <a:picLocks noChangeAspect="1"/>
          </p:cNvPicPr>
          <p:nvPr/>
        </p:nvPicPr>
        <p:blipFill>
          <a:blip r:embed="rId2"/>
          <a:stretch>
            <a:fillRect/>
          </a:stretch>
        </p:blipFill>
        <p:spPr>
          <a:xfrm>
            <a:off x="5252445" y="3682925"/>
            <a:ext cx="2261579" cy="2664108"/>
          </a:xfrm>
          <a:prstGeom prst="rect">
            <a:avLst/>
          </a:prstGeom>
          <a:ln>
            <a:noFill/>
          </a:ln>
          <a:effectLst>
            <a:outerShdw blurRad="190500" algn="tl" rotWithShape="0">
              <a:srgbClr val="000000">
                <a:alpha val="70000"/>
              </a:srgbClr>
            </a:outerShdw>
          </a:effectLst>
        </p:spPr>
      </p:pic>
      <p:sp>
        <p:nvSpPr>
          <p:cNvPr id="5" name="TextBox 4"/>
          <p:cNvSpPr txBox="1"/>
          <p:nvPr/>
        </p:nvSpPr>
        <p:spPr>
          <a:xfrm>
            <a:off x="145581" y="6384020"/>
            <a:ext cx="1466877" cy="323165"/>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sz="1500" dirty="0" smtClean="0">
                <a:solidFill>
                  <a:srgbClr val="7F7F7F"/>
                </a:solidFill>
                <a:sym typeface="Wingdings"/>
                <a:hlinkClick r:id="rId3" action="ppaction://hlinksldjump"/>
              </a:rPr>
              <a:t></a:t>
            </a:r>
            <a:r>
              <a:rPr lang="en-US" sz="1500" dirty="0" smtClean="0">
                <a:solidFill>
                  <a:srgbClr val="7F7F7F"/>
                </a:solidFill>
                <a:hlinkClick r:id="rId3" action="ppaction://hlinksldjump"/>
              </a:rPr>
              <a:t>MAP</a:t>
            </a:r>
            <a:endParaRPr lang="en-US" sz="1500" dirty="0">
              <a:solidFill>
                <a:srgbClr val="7F7F7F"/>
              </a:solidFill>
            </a:endParaRPr>
          </a:p>
        </p:txBody>
      </p:sp>
      <p:sp>
        <p:nvSpPr>
          <p:cNvPr id="6" name="5-Point Star 5">
            <a:hlinkClick r:id="rId4"/>
            <a:hlinkHover r:id="rId4"/>
          </p:cNvPr>
          <p:cNvSpPr/>
          <p:nvPr/>
        </p:nvSpPr>
        <p:spPr>
          <a:xfrm>
            <a:off x="8334866" y="5659006"/>
            <a:ext cx="665802" cy="725014"/>
          </a:xfrm>
          <a:prstGeom prst="star5">
            <a:avLst/>
          </a:prstGeom>
          <a:solidFill>
            <a:srgbClr val="D0271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5227787" y="1464579"/>
            <a:ext cx="3772881" cy="1938992"/>
          </a:xfrm>
          <a:prstGeom prst="rect">
            <a:avLst/>
          </a:prstGeom>
          <a:noFill/>
        </p:spPr>
        <p:txBody>
          <a:bodyPr wrap="square" rtlCol="0">
            <a:spAutoFit/>
          </a:bodyPr>
          <a:lstStyle/>
          <a:p>
            <a:pPr>
              <a:buFont typeface="Arial"/>
              <a:buChar char="•"/>
            </a:pPr>
            <a:r>
              <a:rPr lang="en-US" sz="1500" dirty="0" smtClean="0"/>
              <a:t>This privilege was threatened only twice in the Tudor period: in 1523, when Wolsey tried to take money from the Commons, stating that the Lords were willing to grant what was asked; and in 1593, when the Commons, having granted two subsidies, were forced to add another, because the Lords insisted on granting three.</a:t>
            </a:r>
            <a:endParaRPr lang="en-US" sz="1500" dirty="0"/>
          </a:p>
        </p:txBody>
      </p:sp>
      <p:grpSp>
        <p:nvGrpSpPr>
          <p:cNvPr id="14" name="Group 13"/>
          <p:cNvGrpSpPr/>
          <p:nvPr/>
        </p:nvGrpSpPr>
        <p:grpSpPr>
          <a:xfrm>
            <a:off x="6941610" y="3440558"/>
            <a:ext cx="1491892" cy="986320"/>
            <a:chOff x="6941610" y="3440558"/>
            <a:chExt cx="1491892" cy="986320"/>
          </a:xfrm>
        </p:grpSpPr>
        <p:sp>
          <p:nvSpPr>
            <p:cNvPr id="9" name="Cloud Callout 8"/>
            <p:cNvSpPr/>
            <p:nvPr/>
          </p:nvSpPr>
          <p:spPr>
            <a:xfrm>
              <a:off x="6941610" y="3440558"/>
              <a:ext cx="1491892" cy="986320"/>
            </a:xfrm>
            <a:prstGeom prst="cloudCallou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0" name="TextBox 9"/>
            <p:cNvSpPr txBox="1"/>
            <p:nvPr/>
          </p:nvSpPr>
          <p:spPr>
            <a:xfrm>
              <a:off x="6941610" y="3608951"/>
              <a:ext cx="1467232" cy="692497"/>
            </a:xfrm>
            <a:prstGeom prst="rect">
              <a:avLst/>
            </a:prstGeom>
            <a:noFill/>
          </p:spPr>
          <p:txBody>
            <a:bodyPr wrap="square" rtlCol="0">
              <a:spAutoFit/>
            </a:bodyPr>
            <a:lstStyle/>
            <a:p>
              <a:pPr algn="ctr"/>
              <a:r>
                <a:rPr lang="en-US" sz="1300" dirty="0" smtClean="0"/>
                <a:t>Tudor England Parliament in Session</a:t>
              </a:r>
              <a:endParaRPr lang="en-US" sz="1300" dirty="0"/>
            </a:p>
          </p:txBody>
        </p:sp>
      </p:grpSp>
      <p:cxnSp>
        <p:nvCxnSpPr>
          <p:cNvPr id="12" name="Straight Arrow Connector 11"/>
          <p:cNvCxnSpPr/>
          <p:nvPr/>
        </p:nvCxnSpPr>
        <p:spPr>
          <a:xfrm rot="16200000" flipH="1">
            <a:off x="7823202" y="5313779"/>
            <a:ext cx="678094" cy="54250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7237518" y="4648969"/>
            <a:ext cx="2022068" cy="646331"/>
          </a:xfrm>
          <a:prstGeom prst="rect">
            <a:avLst/>
          </a:prstGeom>
          <a:noFill/>
        </p:spPr>
        <p:txBody>
          <a:bodyPr wrap="square" rtlCol="0">
            <a:spAutoFit/>
          </a:bodyPr>
          <a:lstStyle/>
          <a:p>
            <a:pPr algn="ctr"/>
            <a:r>
              <a:rPr lang="en-US" sz="1200" dirty="0" smtClean="0"/>
              <a:t>Extended Information about the English Parliaments </a:t>
            </a:r>
            <a:endParaRPr lang="en-US" sz="12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How did English Rulers manage their state?</a:t>
            </a:r>
            <a:endParaRPr lang="en-US" dirty="0"/>
          </a:p>
        </p:txBody>
      </p:sp>
      <p:sp>
        <p:nvSpPr>
          <p:cNvPr id="3" name="Content Placeholder 2"/>
          <p:cNvSpPr>
            <a:spLocks noGrp="1"/>
          </p:cNvSpPr>
          <p:nvPr>
            <p:ph sz="quarter" idx="1"/>
          </p:nvPr>
        </p:nvSpPr>
        <p:spPr>
          <a:xfrm>
            <a:off x="301752" y="1527048"/>
            <a:ext cx="8503920" cy="2360740"/>
          </a:xfrm>
        </p:spPr>
        <p:txBody>
          <a:bodyPr anchor="t">
            <a:normAutofit fontScale="62500" lnSpcReduction="20000"/>
          </a:bodyPr>
          <a:lstStyle/>
          <a:p>
            <a:r>
              <a:rPr lang="en-US" dirty="0" smtClean="0"/>
              <a:t>Justices of the Peace (JP’s) owed their offices to the king. Justices of Peace (Non-nobility, land-owning men called Gentry) were the chief local government officers and were responsible for the maintenance of public order in their assigned area. Responsible for executing legislation written up in London, JP’s ensured that greater social unity and cohesion existed at a local level, and increased efficiency of England’s government</a:t>
            </a:r>
          </a:p>
          <a:p>
            <a:pPr lvl="1"/>
            <a:r>
              <a:rPr lang="en-US" sz="2400" dirty="0" smtClean="0"/>
              <a:t>This ensured the efficiency of government, as each JP worked very hard to be re-elected ( Each only served for one year at a time)</a:t>
            </a:r>
          </a:p>
          <a:p>
            <a:r>
              <a:rPr lang="en-US" dirty="0" smtClean="0"/>
              <a:t>JP’s were used most frequently during the rule of Henry VII (1485-1509)</a:t>
            </a:r>
          </a:p>
          <a:p>
            <a:pPr lvl="1" algn="just"/>
            <a:r>
              <a:rPr lang="en-US" sz="2400" dirty="0" smtClean="0"/>
              <a:t>Created a reliable, great administrative structure</a:t>
            </a:r>
          </a:p>
          <a:p>
            <a:pPr lvl="1">
              <a:buNone/>
            </a:pPr>
            <a:endParaRPr lang="en-US" dirty="0"/>
          </a:p>
        </p:txBody>
      </p:sp>
      <p:sp>
        <p:nvSpPr>
          <p:cNvPr id="5" name="Content Placeholder 4"/>
          <p:cNvSpPr>
            <a:spLocks noGrp="1"/>
          </p:cNvSpPr>
          <p:nvPr>
            <p:ph sz="half" idx="4294967295"/>
          </p:nvPr>
        </p:nvSpPr>
        <p:spPr>
          <a:xfrm>
            <a:off x="4940617" y="3887788"/>
            <a:ext cx="3895535" cy="920518"/>
          </a:xfrm>
        </p:spPr>
        <p:txBody>
          <a:bodyPr>
            <a:normAutofit fontScale="77500" lnSpcReduction="20000"/>
          </a:bodyPr>
          <a:lstStyle/>
          <a:p>
            <a:r>
              <a:rPr lang="en-US" dirty="0" smtClean="0"/>
              <a:t>At Quarter sessions, all JP decisions and serious court cases were reviewed </a:t>
            </a:r>
          </a:p>
          <a:p>
            <a:endParaRPr lang="en-US" dirty="0"/>
          </a:p>
        </p:txBody>
      </p:sp>
      <p:pic>
        <p:nvPicPr>
          <p:cNvPr id="4" name="Picture 3" descr="HenryParliament.jpg"/>
          <p:cNvPicPr>
            <a:picLocks noChangeAspect="1"/>
          </p:cNvPicPr>
          <p:nvPr/>
        </p:nvPicPr>
        <p:blipFill>
          <a:blip r:embed="rId2"/>
          <a:stretch>
            <a:fillRect/>
          </a:stretch>
        </p:blipFill>
        <p:spPr>
          <a:xfrm>
            <a:off x="807269" y="3887788"/>
            <a:ext cx="3917824" cy="2221920"/>
          </a:xfrm>
          <a:prstGeom prst="rect">
            <a:avLst/>
          </a:prstGeom>
          <a:solidFill>
            <a:srgbClr val="0D0D0D"/>
          </a:solidFill>
          <a:ln>
            <a:solidFill>
              <a:schemeClr val="tx1">
                <a:lumMod val="95000"/>
                <a:lumOff val="5000"/>
              </a:schemeClr>
            </a:solidFill>
          </a:ln>
          <a:effectLst>
            <a:outerShdw blurRad="292100" dist="139700" dir="2700000" algn="tl" rotWithShape="0">
              <a:srgbClr val="333333">
                <a:alpha val="65000"/>
              </a:srgbClr>
            </a:outerShdw>
          </a:effectLst>
        </p:spPr>
      </p:pic>
      <p:sp>
        <p:nvSpPr>
          <p:cNvPr id="6" name="TextBox 5"/>
          <p:cNvSpPr txBox="1"/>
          <p:nvPr/>
        </p:nvSpPr>
        <p:spPr>
          <a:xfrm>
            <a:off x="145581" y="6384020"/>
            <a:ext cx="1466877" cy="323165"/>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sz="1500" dirty="0" smtClean="0">
                <a:solidFill>
                  <a:srgbClr val="7F7F7F"/>
                </a:solidFill>
                <a:sym typeface="Wingdings"/>
                <a:hlinkClick r:id="rId3" action="ppaction://hlinksldjump"/>
              </a:rPr>
              <a:t></a:t>
            </a:r>
            <a:r>
              <a:rPr lang="en-US" sz="1500" dirty="0" smtClean="0">
                <a:solidFill>
                  <a:srgbClr val="7F7F7F"/>
                </a:solidFill>
                <a:hlinkClick r:id="rId3" action="ppaction://hlinksldjump"/>
              </a:rPr>
              <a:t>MAP</a:t>
            </a:r>
            <a:endParaRPr lang="en-US" sz="1500" dirty="0">
              <a:solidFill>
                <a:srgbClr val="7F7F7F"/>
              </a:solidFill>
            </a:endParaRPr>
          </a:p>
        </p:txBody>
      </p:sp>
      <p:sp>
        <p:nvSpPr>
          <p:cNvPr id="7" name="Curved Left Arrow 6"/>
          <p:cNvSpPr/>
          <p:nvPr/>
        </p:nvSpPr>
        <p:spPr>
          <a:xfrm rot="2505016">
            <a:off x="5298763" y="4808305"/>
            <a:ext cx="591825" cy="1301402"/>
          </a:xfrm>
          <a:prstGeom prst="curved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a:off x="5560682" y="5645356"/>
            <a:ext cx="1972749" cy="738664"/>
          </a:xfrm>
          <a:prstGeom prst="rect">
            <a:avLst/>
          </a:prstGeom>
          <a:noFill/>
        </p:spPr>
        <p:txBody>
          <a:bodyPr wrap="square" rtlCol="0">
            <a:spAutoFit/>
          </a:bodyPr>
          <a:lstStyle/>
          <a:p>
            <a:pPr algn="ctr"/>
            <a:r>
              <a:rPr lang="en-US" sz="1400" dirty="0" smtClean="0"/>
              <a:t>A Quarter Session during the reign of Henry VII</a:t>
            </a:r>
            <a:endParaRPr lang="en-US" sz="1400" dirty="0"/>
          </a:p>
        </p:txBody>
      </p:sp>
      <p:sp>
        <p:nvSpPr>
          <p:cNvPr id="9" name="5-Point Star 8">
            <a:hlinkClick r:id="rId4"/>
            <a:hlinkHover r:id="rId4"/>
          </p:cNvPr>
          <p:cNvSpPr/>
          <p:nvPr/>
        </p:nvSpPr>
        <p:spPr>
          <a:xfrm>
            <a:off x="7934494" y="5402844"/>
            <a:ext cx="871178" cy="738664"/>
          </a:xfrm>
          <a:prstGeom prst="star5">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cxnSp>
        <p:nvCxnSpPr>
          <p:cNvPr id="11" name="Straight Arrow Connector 10"/>
          <p:cNvCxnSpPr/>
          <p:nvPr/>
        </p:nvCxnSpPr>
        <p:spPr>
          <a:xfrm>
            <a:off x="7508782" y="5067214"/>
            <a:ext cx="647652" cy="46718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7323832" y="4605549"/>
            <a:ext cx="1664506" cy="646331"/>
          </a:xfrm>
          <a:prstGeom prst="rect">
            <a:avLst/>
          </a:prstGeom>
          <a:noFill/>
        </p:spPr>
        <p:txBody>
          <a:bodyPr wrap="square" rtlCol="0">
            <a:spAutoFit/>
          </a:bodyPr>
          <a:lstStyle/>
          <a:p>
            <a:pPr algn="ctr"/>
            <a:r>
              <a:rPr lang="en-US" sz="1200" dirty="0" smtClean="0"/>
              <a:t>Learn </a:t>
            </a:r>
          </a:p>
          <a:p>
            <a:pPr algn="ctr"/>
            <a:r>
              <a:rPr lang="en-US" sz="1200" dirty="0" smtClean="0"/>
              <a:t>More about </a:t>
            </a:r>
            <a:r>
              <a:rPr lang="en-US" sz="1200" dirty="0" smtClean="0"/>
              <a:t>Henry VII’s JP’s</a:t>
            </a:r>
            <a:endParaRPr lang="en-US" sz="12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Valois France: Louis XI (1461-1483)</a:t>
            </a:r>
            <a:endParaRPr lang="en-US" dirty="0"/>
          </a:p>
        </p:txBody>
      </p:sp>
      <p:sp>
        <p:nvSpPr>
          <p:cNvPr id="3" name="Content Placeholder 2"/>
          <p:cNvSpPr>
            <a:spLocks noGrp="1"/>
          </p:cNvSpPr>
          <p:nvPr>
            <p:ph sz="quarter" idx="1"/>
          </p:nvPr>
        </p:nvSpPr>
        <p:spPr>
          <a:xfrm>
            <a:off x="1768630" y="1497939"/>
            <a:ext cx="7036026" cy="4873752"/>
          </a:xfrm>
        </p:spPr>
        <p:txBody>
          <a:bodyPr>
            <a:normAutofit fontScale="70000" lnSpcReduction="20000"/>
          </a:bodyPr>
          <a:lstStyle/>
          <a:p>
            <a:r>
              <a:rPr lang="en-US" dirty="0" smtClean="0"/>
              <a:t>He inherited a country in chaos after the Hundred Years war ended in 1453. Royal authority had lost much control and the dukedom of Burgundy emerged as a new enemy</a:t>
            </a:r>
          </a:p>
          <a:p>
            <a:r>
              <a:rPr lang="en-US" dirty="0" smtClean="0"/>
              <a:t>Louis XI had 4 desires that he wished to accomplish during his reign:</a:t>
            </a:r>
          </a:p>
          <a:p>
            <a:pPr lvl="1"/>
            <a:r>
              <a:rPr lang="en-US" dirty="0" smtClean="0"/>
              <a:t>1 -  Establish a strong monarchy 2 - Instill law and order throughout the kingdom 3 - Execute prosperous trade throughout the land and overseas in 	    foreign lands 4 - Create a successful reputation for France in countries abroad</a:t>
            </a:r>
          </a:p>
          <a:p>
            <a:r>
              <a:rPr lang="en-US" dirty="0" smtClean="0"/>
              <a:t>Feudal nobility founded an alliance, called the League of Public Weal in 1465, in defiance of the central power, Louis XI. Led by Charles the Bold of Burgundy and Charles Duke of Berry, these nobles hoped to restore their feudal privileges</a:t>
            </a:r>
          </a:p>
          <a:p>
            <a:pPr lvl="1"/>
            <a:r>
              <a:rPr lang="en-US" dirty="0" smtClean="0"/>
              <a:t>The French Kings had effectively administered the unification of the country, however, this centralization was opposed by the League. Louis XI consolidated royal power by creating a coalition against the duke of Burgundy and finally defeated him in 1472, killing Charles the Bold in battle</a:t>
            </a:r>
          </a:p>
          <a:p>
            <a:pPr lvl="1"/>
            <a:r>
              <a:rPr lang="en-US" dirty="0" smtClean="0"/>
              <a:t>After annexing the duchy of Burgundy, Mary, he claimed much of the Low Countries. Louis won Anjou, Maine &amp; Provence &amp; expanded westward</a:t>
            </a:r>
          </a:p>
          <a:p>
            <a:pPr lvl="1"/>
            <a:endParaRPr lang="en-US" dirty="0"/>
          </a:p>
        </p:txBody>
      </p:sp>
      <p:pic>
        <p:nvPicPr>
          <p:cNvPr id="4" name="Picture 3" descr="circle-of-scrots-william-act-1-portrait-of-edward-vi-1537-155-3350146.jpg"/>
          <p:cNvPicPr>
            <a:picLocks noChangeAspect="1"/>
          </p:cNvPicPr>
          <p:nvPr/>
        </p:nvPicPr>
        <p:blipFill>
          <a:blip r:embed="rId2"/>
          <a:stretch>
            <a:fillRect/>
          </a:stretch>
        </p:blipFill>
        <p:spPr>
          <a:xfrm>
            <a:off x="301752" y="1982091"/>
            <a:ext cx="1466878" cy="2293782"/>
          </a:xfrm>
          <a:prstGeom prst="ellipse">
            <a:avLst/>
          </a:prstGeom>
          <a:solidFill>
            <a:srgbClr val="0D0D0D"/>
          </a:solidFill>
          <a:ln w="3175" cap="rnd" cmpd="sng" algn="ctr">
            <a:solidFill>
              <a:srgbClr val="0D0D0D"/>
            </a:solidFill>
            <a:prstDash val="solid"/>
            <a:round/>
            <a:headEnd type="none" w="med" len="med"/>
            <a:tailEnd type="none" w="med" len="med"/>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TextBox 4"/>
          <p:cNvSpPr txBox="1"/>
          <p:nvPr/>
        </p:nvSpPr>
        <p:spPr>
          <a:xfrm>
            <a:off x="145581" y="6384020"/>
            <a:ext cx="1466877" cy="323165"/>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sz="1500" dirty="0" smtClean="0">
                <a:solidFill>
                  <a:srgbClr val="7F7F7F"/>
                </a:solidFill>
                <a:sym typeface="Wingdings"/>
                <a:hlinkClick r:id="rId3" action="ppaction://hlinksldjump"/>
              </a:rPr>
              <a:t></a:t>
            </a:r>
            <a:r>
              <a:rPr lang="en-US" sz="1500" dirty="0" smtClean="0">
                <a:solidFill>
                  <a:srgbClr val="7F7F7F"/>
                </a:solidFill>
                <a:hlinkClick r:id="rId3" action="ppaction://hlinksldjump"/>
              </a:rPr>
              <a:t>MAP</a:t>
            </a:r>
            <a:endParaRPr lang="en-US" sz="1500" dirty="0">
              <a:solidFill>
                <a:srgbClr val="7F7F7F"/>
              </a:solidFill>
            </a:endParaRPr>
          </a:p>
        </p:txBody>
      </p:sp>
      <p:sp>
        <p:nvSpPr>
          <p:cNvPr id="6" name="TextBox 5"/>
          <p:cNvSpPr txBox="1"/>
          <p:nvPr/>
        </p:nvSpPr>
        <p:spPr>
          <a:xfrm>
            <a:off x="301752" y="4508891"/>
            <a:ext cx="1466878" cy="323165"/>
          </a:xfrm>
          <a:prstGeom prst="rect">
            <a:avLst/>
          </a:prstGeom>
          <a:noFill/>
        </p:spPr>
        <p:txBody>
          <a:bodyPr wrap="square" rtlCol="0">
            <a:spAutoFit/>
          </a:bodyPr>
          <a:lstStyle/>
          <a:p>
            <a:pPr algn="ctr"/>
            <a:r>
              <a:rPr lang="en-US" sz="1500" dirty="0" smtClean="0"/>
              <a:t>Louis XI</a:t>
            </a:r>
            <a:endParaRPr lang="en-US" sz="1500" dirty="0"/>
          </a:p>
        </p:txBody>
      </p:sp>
      <p:sp>
        <p:nvSpPr>
          <p:cNvPr id="7" name="5-Point Star 6">
            <a:hlinkClick r:id="rId4"/>
            <a:hlinkHover r:id="rId4"/>
          </p:cNvPr>
          <p:cNvSpPr/>
          <p:nvPr/>
        </p:nvSpPr>
        <p:spPr>
          <a:xfrm>
            <a:off x="301752" y="5534169"/>
            <a:ext cx="875112" cy="686061"/>
          </a:xfrm>
          <a:prstGeom prst="star5">
            <a:avLst/>
          </a:prstGeom>
          <a:solidFill>
            <a:srgbClr val="D0271C"/>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8" name="TextBox 7"/>
          <p:cNvSpPr txBox="1"/>
          <p:nvPr/>
        </p:nvSpPr>
        <p:spPr>
          <a:xfrm>
            <a:off x="301752" y="5041726"/>
            <a:ext cx="1830586" cy="492443"/>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1300" dirty="0" smtClean="0"/>
              <a:t>Learn more about Louis XI</a:t>
            </a:r>
            <a:endParaRPr lang="en-US" sz="1300" dirty="0"/>
          </a:p>
        </p:txBody>
      </p:sp>
      <p:cxnSp>
        <p:nvCxnSpPr>
          <p:cNvPr id="10" name="Curved Connector 9"/>
          <p:cNvCxnSpPr/>
          <p:nvPr/>
        </p:nvCxnSpPr>
        <p:spPr>
          <a:xfrm rot="5400000">
            <a:off x="1162317" y="5595322"/>
            <a:ext cx="464690" cy="435593"/>
          </a:xfrm>
          <a:prstGeom prst="curvedConnector3">
            <a:avLst>
              <a:gd name="adj1" fmla="val 97638"/>
            </a:avLst>
          </a:prstGeom>
          <a:ln>
            <a:tailEnd type="arrow"/>
          </a:ln>
        </p:spPr>
        <p:style>
          <a:lnRef idx="2">
            <a:schemeClr val="accent1"/>
          </a:lnRef>
          <a:fillRef idx="0">
            <a:schemeClr val="accent1"/>
          </a:fillRef>
          <a:effectRef idx="1">
            <a:schemeClr val="accent1"/>
          </a:effectRef>
          <a:fontRef idx="minor">
            <a:schemeClr val="tx1"/>
          </a:fontRef>
        </p:style>
      </p:cxnSp>
      <p:pic>
        <p:nvPicPr>
          <p:cNvPr id="11" name="Picture 10" descr="circle-of-scrots-william-act-1-portrait-of-edward-vi-1537-155-3350146.jpg"/>
          <p:cNvPicPr>
            <a:picLocks noChangeAspect="1"/>
          </p:cNvPicPr>
          <p:nvPr/>
        </p:nvPicPr>
        <p:blipFill>
          <a:blip r:embed="rId2"/>
          <a:stretch>
            <a:fillRect/>
          </a:stretch>
        </p:blipFill>
        <p:spPr>
          <a:xfrm>
            <a:off x="145581" y="1258199"/>
            <a:ext cx="4244649" cy="559980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Charles VIII (1483-1498)</a:t>
            </a:r>
            <a:endParaRPr lang="en-US" dirty="0"/>
          </a:p>
        </p:txBody>
      </p:sp>
      <p:sp>
        <p:nvSpPr>
          <p:cNvPr id="3" name="Content Placeholder 2"/>
          <p:cNvSpPr>
            <a:spLocks noGrp="1"/>
          </p:cNvSpPr>
          <p:nvPr>
            <p:ph sz="quarter" idx="1"/>
          </p:nvPr>
        </p:nvSpPr>
        <p:spPr>
          <a:xfrm>
            <a:off x="231839" y="1457142"/>
            <a:ext cx="6423439" cy="3067087"/>
          </a:xfrm>
        </p:spPr>
        <p:txBody>
          <a:bodyPr>
            <a:normAutofit fontScale="55000" lnSpcReduction="20000"/>
          </a:bodyPr>
          <a:lstStyle/>
          <a:p>
            <a:pPr marL="457200" indent="-457200">
              <a:buNone/>
            </a:pPr>
            <a:r>
              <a:rPr lang="en-US" u="sng" dirty="0" smtClean="0"/>
              <a:t>Foreign Policy:</a:t>
            </a:r>
          </a:p>
          <a:p>
            <a:r>
              <a:rPr lang="en-US" dirty="0" smtClean="0"/>
              <a:t>Invaded the Italian peninsula in 1494, sparking a war against the Habsburgs over the peninsula</a:t>
            </a:r>
          </a:p>
          <a:p>
            <a:pPr lvl="1"/>
            <a:r>
              <a:rPr lang="en-US" dirty="0" smtClean="0"/>
              <a:t>Frightened by the speed and power of the French Advance, Italian Rules formed an anti-French coalition, the Holy League of Venice. Charles was finally defeated by the league after 65 years of conflict in 1495</a:t>
            </a:r>
          </a:p>
          <a:p>
            <a:pPr lvl="1"/>
            <a:r>
              <a:rPr lang="en-US" dirty="0" smtClean="0"/>
              <a:t>However, this Peninsular War helped Charles VIII consolidate royal power at home.</a:t>
            </a:r>
          </a:p>
          <a:p>
            <a:r>
              <a:rPr lang="en-US" dirty="0" smtClean="0"/>
              <a:t>Because there was a lack of revenue to support the expeditions, Kings relied on bankers who helped shape France’s finance, which in turn, boosted French economy.</a:t>
            </a:r>
          </a:p>
          <a:p>
            <a:r>
              <a:rPr lang="en-US" dirty="0" smtClean="0"/>
              <a:t>On his deathbed in 1498, Charles left France in much debt and disorder from his many wars and failed expeditions </a:t>
            </a:r>
          </a:p>
          <a:p>
            <a:pPr lvl="1"/>
            <a:r>
              <a:rPr lang="en-US" dirty="0" smtClean="0"/>
              <a:t>However he did strengthen cultural ties to Italy, such as renovating French art and letters</a:t>
            </a:r>
          </a:p>
          <a:p>
            <a:pPr marL="457200" indent="-457200">
              <a:buNone/>
            </a:pPr>
            <a:endParaRPr lang="en-US" dirty="0"/>
          </a:p>
        </p:txBody>
      </p:sp>
      <p:sp>
        <p:nvSpPr>
          <p:cNvPr id="4" name="Content Placeholder 3"/>
          <p:cNvSpPr>
            <a:spLocks noGrp="1"/>
          </p:cNvSpPr>
          <p:nvPr>
            <p:ph sz="half" idx="4294967295"/>
          </p:nvPr>
        </p:nvSpPr>
        <p:spPr>
          <a:xfrm>
            <a:off x="145581" y="4124412"/>
            <a:ext cx="6579610" cy="2259608"/>
          </a:xfrm>
          <a:noFill/>
        </p:spPr>
        <p:style>
          <a:lnRef idx="2">
            <a:schemeClr val="accent5"/>
          </a:lnRef>
          <a:fillRef idx="1">
            <a:schemeClr val="lt1"/>
          </a:fillRef>
          <a:effectRef idx="0">
            <a:schemeClr val="accent5"/>
          </a:effectRef>
          <a:fontRef idx="minor">
            <a:schemeClr val="dk1"/>
          </a:fontRef>
        </p:style>
        <p:txBody>
          <a:bodyPr>
            <a:normAutofit fontScale="62500" lnSpcReduction="20000"/>
          </a:bodyPr>
          <a:lstStyle/>
          <a:p>
            <a:pPr>
              <a:buNone/>
            </a:pPr>
            <a:r>
              <a:rPr lang="en-US" u="sng" dirty="0" smtClean="0"/>
              <a:t>Domestic policy: </a:t>
            </a:r>
          </a:p>
          <a:p>
            <a:r>
              <a:rPr lang="en-US" dirty="0" smtClean="0"/>
              <a:t>Exemptions from taxes such as </a:t>
            </a:r>
            <a:r>
              <a:rPr lang="en-US" i="1" dirty="0" smtClean="0"/>
              <a:t>the taille </a:t>
            </a:r>
            <a:r>
              <a:rPr lang="en-US" dirty="0" smtClean="0"/>
              <a:t>and the </a:t>
            </a:r>
            <a:r>
              <a:rPr lang="en-US" i="1" dirty="0" smtClean="0"/>
              <a:t>gabelle</a:t>
            </a:r>
            <a:r>
              <a:rPr lang="en-US" dirty="0" smtClean="0"/>
              <a:t> for many nobles, clergy, and royal officeholders forced the bulk of the taxes to be raised from the classes that had the least.</a:t>
            </a:r>
          </a:p>
          <a:p>
            <a:pPr lvl="1"/>
            <a:r>
              <a:rPr lang="en-US" dirty="0" smtClean="0"/>
              <a:t>Therefore, they began the selling of offices to provide revenue for crown. Positions were sold to purchasers who desired the status and tax exemption. This system expanded widely since its introduction under Louis XII (1498-1515)</a:t>
            </a:r>
          </a:p>
          <a:p>
            <a:pPr lvl="1"/>
            <a:r>
              <a:rPr lang="en-US" dirty="0" smtClean="0"/>
              <a:t>This selling of offices stimulated social mobility, dynasties of noble officeholders and a new administrative class, and caused a dramatic expansion of bureaucracies, therefore encouraging corruption. </a:t>
            </a:r>
            <a:endParaRPr lang="en-US" dirty="0"/>
          </a:p>
        </p:txBody>
      </p:sp>
      <p:pic>
        <p:nvPicPr>
          <p:cNvPr id="5" name="Picture 4" descr="0254636p.jpg"/>
          <p:cNvPicPr>
            <a:picLocks noChangeAspect="1"/>
          </p:cNvPicPr>
          <p:nvPr/>
        </p:nvPicPr>
        <p:blipFill>
          <a:blip r:embed="rId2"/>
          <a:stretch>
            <a:fillRect/>
          </a:stretch>
        </p:blipFill>
        <p:spPr>
          <a:xfrm>
            <a:off x="6881656" y="1505488"/>
            <a:ext cx="1954495" cy="2956801"/>
          </a:xfrm>
          <a:prstGeom prst="rect">
            <a:avLst/>
          </a:prstGeom>
          <a:solidFill>
            <a:schemeClr val="tx1"/>
          </a:solidFill>
          <a:ln w="3175" cap="flat" cmpd="sng" algn="ctr">
            <a:solidFill>
              <a:srgbClr val="0D0D0D"/>
            </a:solidFill>
            <a:prstDash val="solid"/>
            <a:round/>
            <a:headEnd type="none" w="med" len="med"/>
            <a:tailEnd type="none" w="med" len="med"/>
          </a:ln>
          <a:effectLst>
            <a:outerShdw blurRad="190500" algn="tl" rotWithShape="0">
              <a:srgbClr val="000000">
                <a:alpha val="70000"/>
              </a:srgbClr>
            </a:outerShdw>
          </a:effectLst>
        </p:spPr>
      </p:pic>
      <p:sp>
        <p:nvSpPr>
          <p:cNvPr id="6" name="TextBox 5"/>
          <p:cNvSpPr txBox="1"/>
          <p:nvPr/>
        </p:nvSpPr>
        <p:spPr>
          <a:xfrm>
            <a:off x="145581" y="6384020"/>
            <a:ext cx="1466877" cy="323165"/>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sz="1500" dirty="0" smtClean="0">
                <a:solidFill>
                  <a:srgbClr val="7F7F7F"/>
                </a:solidFill>
                <a:sym typeface="Wingdings"/>
                <a:hlinkClick r:id="rId3" action="ppaction://hlinksldjump"/>
              </a:rPr>
              <a:t></a:t>
            </a:r>
            <a:r>
              <a:rPr lang="en-US" sz="1500" dirty="0" smtClean="0">
                <a:solidFill>
                  <a:srgbClr val="7F7F7F"/>
                </a:solidFill>
                <a:hlinkClick r:id="rId3" action="ppaction://hlinksldjump"/>
              </a:rPr>
              <a:t>MAP</a:t>
            </a:r>
            <a:endParaRPr lang="en-US" sz="1500" dirty="0">
              <a:solidFill>
                <a:srgbClr val="7F7F7F"/>
              </a:solidFill>
            </a:endParaRPr>
          </a:p>
        </p:txBody>
      </p:sp>
      <p:sp>
        <p:nvSpPr>
          <p:cNvPr id="7" name="TextBox 6"/>
          <p:cNvSpPr txBox="1"/>
          <p:nvPr/>
        </p:nvSpPr>
        <p:spPr>
          <a:xfrm>
            <a:off x="6881656" y="4524229"/>
            <a:ext cx="1954495" cy="323165"/>
          </a:xfrm>
          <a:prstGeom prst="rect">
            <a:avLst/>
          </a:prstGeom>
          <a:noFill/>
        </p:spPr>
        <p:txBody>
          <a:bodyPr wrap="square" rtlCol="0">
            <a:spAutoFit/>
          </a:bodyPr>
          <a:lstStyle/>
          <a:p>
            <a:pPr algn="ctr"/>
            <a:r>
              <a:rPr lang="en-US" sz="1500" dirty="0" smtClean="0"/>
              <a:t>Charles VIII</a:t>
            </a:r>
            <a:endParaRPr lang="en-US" sz="1500" dirty="0"/>
          </a:p>
        </p:txBody>
      </p:sp>
      <p:sp>
        <p:nvSpPr>
          <p:cNvPr id="8" name="5-Point Star 7">
            <a:hlinkClick r:id="rId4"/>
            <a:hlinkHover r:id="rId4"/>
          </p:cNvPr>
          <p:cNvSpPr/>
          <p:nvPr/>
        </p:nvSpPr>
        <p:spPr>
          <a:xfrm>
            <a:off x="7531118" y="5347754"/>
            <a:ext cx="811802" cy="753538"/>
          </a:xfrm>
          <a:prstGeom prst="star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7188456" y="5891577"/>
            <a:ext cx="1647695" cy="492443"/>
          </a:xfrm>
          <a:prstGeom prst="rect">
            <a:avLst/>
          </a:prstGeom>
          <a:noFill/>
        </p:spPr>
        <p:txBody>
          <a:bodyPr wrap="square" rtlCol="0">
            <a:spAutoFit/>
          </a:bodyPr>
          <a:lstStyle/>
          <a:p>
            <a:pPr algn="ctr"/>
            <a:r>
              <a:rPr lang="en-US" sz="1300" dirty="0" smtClean="0"/>
              <a:t>Read more about the Italian Wars</a:t>
            </a:r>
            <a:endParaRPr lang="en-US" sz="1300" dirty="0"/>
          </a:p>
        </p:txBody>
      </p:sp>
      <p:cxnSp>
        <p:nvCxnSpPr>
          <p:cNvPr id="11" name="Curved Connector 10"/>
          <p:cNvCxnSpPr/>
          <p:nvPr/>
        </p:nvCxnSpPr>
        <p:spPr>
          <a:xfrm rot="5400000" flipH="1" flipV="1">
            <a:off x="6923113" y="5566486"/>
            <a:ext cx="826736" cy="389272"/>
          </a:xfrm>
          <a:prstGeom prst="curvedConnector3">
            <a:avLst>
              <a:gd name="adj1" fmla="val 106370"/>
            </a:avLst>
          </a:prstGeom>
          <a:ln>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Civic.thmx</Template>
  <TotalTime>1228</TotalTime>
  <Words>4310</Words>
  <Application>Microsoft Macintosh PowerPoint</Application>
  <PresentationFormat>On-screen Show (4:3)</PresentationFormat>
  <Paragraphs>243</Paragraphs>
  <Slides>20</Slides>
  <Notes>1</Notes>
  <HiddenSlides>0</HiddenSlides>
  <MMClips>0</MMClips>
  <ScaleCrop>false</ScaleCrop>
  <HeadingPairs>
    <vt:vector size="4" baseType="variant">
      <vt:variant>
        <vt:lpstr>Design Template</vt:lpstr>
      </vt:variant>
      <vt:variant>
        <vt:i4>1</vt:i4>
      </vt:variant>
      <vt:variant>
        <vt:lpstr>Slide Titles</vt:lpstr>
      </vt:variant>
      <vt:variant>
        <vt:i4>20</vt:i4>
      </vt:variant>
    </vt:vector>
  </HeadingPairs>
  <TitlesOfParts>
    <vt:vector size="21" baseType="lpstr">
      <vt:lpstr>Civic</vt:lpstr>
      <vt:lpstr>Centralization of Power in the 1500s</vt:lpstr>
      <vt:lpstr>Background</vt:lpstr>
      <vt:lpstr>Slide 3</vt:lpstr>
      <vt:lpstr>Henry VII (1485-1509): Tudor England</vt:lpstr>
      <vt:lpstr>Henry VIII (1509-1547)</vt:lpstr>
      <vt:lpstr>Tudor Government and Law</vt:lpstr>
      <vt:lpstr>How did English Rulers manage their state?</vt:lpstr>
      <vt:lpstr>Valois France: Louis XI (1461-1483)</vt:lpstr>
      <vt:lpstr>Charles VIII (1483-1498)</vt:lpstr>
      <vt:lpstr>Francis I (1515-1547)</vt:lpstr>
      <vt:lpstr>Valois France Administration</vt:lpstr>
      <vt:lpstr>United Spain Centralization</vt:lpstr>
      <vt:lpstr>United Spain Administration</vt:lpstr>
      <vt:lpstr>United Spain Monarchy</vt:lpstr>
      <vt:lpstr>Achievements &amp; Religious Affairs </vt:lpstr>
      <vt:lpstr>Holy Roman Empire: Charles V</vt:lpstr>
      <vt:lpstr>Holy Roman Empire: Government</vt:lpstr>
      <vt:lpstr>Works Cited</vt:lpstr>
      <vt:lpstr>Works Cited (cont.)</vt:lpstr>
      <vt:lpstr>Works Cited (cont.)</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Centralization of Power</dc:title>
  <dc:creator>wenchang ji</dc:creator>
  <cp:lastModifiedBy>wenchang ji</cp:lastModifiedBy>
  <cp:revision>234</cp:revision>
  <dcterms:created xsi:type="dcterms:W3CDTF">2013-01-15T15:59:00Z</dcterms:created>
  <dcterms:modified xsi:type="dcterms:W3CDTF">2013-01-15T16:17:19Z</dcterms:modified>
</cp:coreProperties>
</file>